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8"/>
  </p:notesMasterIdLst>
  <p:sldIdLst>
    <p:sldId id="256" r:id="rId2"/>
    <p:sldId id="257" r:id="rId3"/>
    <p:sldId id="1038" r:id="rId4"/>
    <p:sldId id="1040" r:id="rId5"/>
    <p:sldId id="1039" r:id="rId6"/>
    <p:sldId id="258" r:id="rId7"/>
    <p:sldId id="259" r:id="rId8"/>
    <p:sldId id="1015" r:id="rId9"/>
    <p:sldId id="1017" r:id="rId10"/>
    <p:sldId id="1012" r:id="rId11"/>
    <p:sldId id="1016" r:id="rId12"/>
    <p:sldId id="1018" r:id="rId13"/>
    <p:sldId id="1019" r:id="rId14"/>
    <p:sldId id="1022" r:id="rId15"/>
    <p:sldId id="1023" r:id="rId16"/>
    <p:sldId id="1006" r:id="rId17"/>
    <p:sldId id="406" r:id="rId18"/>
    <p:sldId id="1020" r:id="rId19"/>
    <p:sldId id="1041" r:id="rId20"/>
    <p:sldId id="1036" r:id="rId21"/>
    <p:sldId id="1037" r:id="rId22"/>
    <p:sldId id="1025" r:id="rId23"/>
    <p:sldId id="1028" r:id="rId24"/>
    <p:sldId id="1029" r:id="rId25"/>
    <p:sldId id="1034" r:id="rId26"/>
    <p:sldId id="1035" r:id="rId27"/>
    <p:sldId id="1043" r:id="rId28"/>
    <p:sldId id="1044" r:id="rId29"/>
    <p:sldId id="960" r:id="rId30"/>
    <p:sldId id="962" r:id="rId31"/>
    <p:sldId id="983" r:id="rId32"/>
    <p:sldId id="964" r:id="rId33"/>
    <p:sldId id="998" r:id="rId34"/>
    <p:sldId id="999" r:id="rId35"/>
    <p:sldId id="915" r:id="rId36"/>
    <p:sldId id="1001" r:id="rId37"/>
    <p:sldId id="1046" r:id="rId38"/>
    <p:sldId id="1002" r:id="rId39"/>
    <p:sldId id="1009" r:id="rId40"/>
    <p:sldId id="1005" r:id="rId41"/>
    <p:sldId id="1047" r:id="rId42"/>
    <p:sldId id="1007" r:id="rId43"/>
    <p:sldId id="1008" r:id="rId44"/>
    <p:sldId id="1048" r:id="rId45"/>
    <p:sldId id="1050" r:id="rId46"/>
    <p:sldId id="1051" r:id="rId47"/>
    <p:sldId id="1054" r:id="rId48"/>
    <p:sldId id="1053" r:id="rId49"/>
    <p:sldId id="1055" r:id="rId50"/>
    <p:sldId id="1013" r:id="rId51"/>
    <p:sldId id="1010" r:id="rId52"/>
    <p:sldId id="1057" r:id="rId53"/>
    <p:sldId id="1056" r:id="rId54"/>
    <p:sldId id="1058" r:id="rId55"/>
    <p:sldId id="1060" r:id="rId56"/>
    <p:sldId id="1052" r:id="rId5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944"/>
    <p:restoredTop sz="96405"/>
  </p:normalViewPr>
  <p:slideViewPr>
    <p:cSldViewPr snapToGrid="0">
      <p:cViewPr varScale="1">
        <p:scale>
          <a:sx n="115" d="100"/>
          <a:sy n="115" d="100"/>
        </p:scale>
        <p:origin x="10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23.tiff>
</file>

<file path=ppt/media/image24.png>
</file>

<file path=ppt/media/image36.tiff>
</file>

<file path=ppt/media/image39.png>
</file>

<file path=ppt/media/image4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E89D1F-3775-3C48-81A0-54F950F41617}" type="datetimeFigureOut">
              <a:rPr lang="en-US" smtClean="0"/>
              <a:t>10/4/22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75A7E1B-ED69-BC4F-851F-A00A5F27A1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5798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B2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B3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needed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general…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C68F72-4436-4848-B604-529324E9419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444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C68F72-4436-4848-B604-529324E9419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24193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br>
              <a:rPr lang="en-US" dirty="0">
                <a:effectLst/>
                <a:latin typeface="Monaco" pitchFamily="2" charset="77"/>
              </a:rPr>
            </a:br>
            <a:endParaRPr lang="en-US" dirty="0">
              <a:effectLst/>
              <a:latin typeface="Monaco" pitchFamily="2" charset="77"/>
            </a:endParaRPr>
          </a:p>
          <a:p>
            <a:r>
              <a:rPr lang="en-US" dirty="0">
                <a:effectLst/>
                <a:latin typeface="Monaco" pitchFamily="2" charset="77"/>
              </a:rPr>
              <a:t>R(\hat{h}) - R(h^*) = O\left(\sqrt{ \frac{\log|\</a:t>
            </a:r>
            <a:r>
              <a:rPr lang="en-US" dirty="0" err="1">
                <a:effectLst/>
                <a:latin typeface="Monaco" pitchFamily="2" charset="77"/>
              </a:rPr>
              <a:t>mathcal</a:t>
            </a:r>
            <a:r>
              <a:rPr lang="en-US" dirty="0">
                <a:effectLst/>
                <a:latin typeface="Monaco" pitchFamily="2" charset="77"/>
              </a:rPr>
              <a:t>(H)| + \log(1/\delta)}{n} }\right)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BC68F72-4436-4848-B604-529324E9419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0784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C54185-5150-294A-9268-E1D0B3392F25}" type="slidenum">
              <a:rPr lang="en-US" altLang="en-US" smtClean="0"/>
              <a:pPr>
                <a:defRPr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010951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&amp;\text{find }w \in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{R}^d\\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&amp;\text{subject to:}\\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&amp;\quad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w^Tx_i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&gt; 0 \;\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forall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\in\{1,2,...,n\}\; 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s.t.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y_i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= 1\\</a:t>
            </a: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&amp; \quad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w^Tx_i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leq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0 \;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forall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 </a:t>
            </a:r>
          </a:p>
          <a:p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\in\{1,2,...,n\} \;\text{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s.t.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}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y_i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= -1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C54185-5150-294A-9268-E1D0B3392F25}" type="slidenum">
              <a:rPr lang="en-US" altLang="en-US" smtClean="0"/>
              <a:pPr>
                <a:defRPr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53765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\min_{w\in\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mathbb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{R}^d} \frac{1}{n} \sum_{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=1}^n\log(1 + \exp(-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y_i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x_i^Tw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))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C54185-5150-294A-9268-E1D0B3392F25}" type="slidenum">
              <a:rPr lang="en-US" altLang="en-US" smtClean="0"/>
              <a:pPr>
                <a:defRPr/>
              </a:pPr>
              <a:t>38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18258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\frac{1}{n} \sum_{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=1}^n\frac{\exp(-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y_i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x_i^T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w)}{1 + \exp(-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y_i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\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cdot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x_i^T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w)} (-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y_i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x_i^T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Times New Roman" pitchFamily="18" charset="0"/>
                <a:ea typeface="+mn-ea"/>
                <a:cs typeface="+mn-cs"/>
              </a:rPr>
              <a:t>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C54185-5150-294A-9268-E1D0B3392F25}" type="slidenum">
              <a:rPr lang="en-US" altLang="en-US" smtClean="0"/>
              <a:pPr>
                <a:defRPr/>
              </a:pPr>
              <a:t>39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82398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C54185-5150-294A-9268-E1D0B3392F25}" type="slidenum">
              <a:rPr lang="en-US" altLang="en-US" smtClean="0"/>
              <a:pPr>
                <a:defRPr/>
              </a:pPr>
              <a:t>41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9807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make a mistake, move the weight towards the direction such that you will be less likely to make the same mistake in the future.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03C54185-5150-294A-9268-E1D0B3392F25}" type="slidenum">
              <a:rPr lang="en-US" altLang="en-US" smtClean="0"/>
              <a:pPr>
                <a:defRPr/>
              </a:pPr>
              <a:t>44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46796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1B52D1-671E-A941-BF80-BF4AD8E85388}" type="datetime1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518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70AB2-E983-DC4B-8C0B-956170A58029}" type="datetime1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96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0588F-ABE4-F844-BA32-09CFCF532B1D}" type="datetime1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213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36B83A-0A22-934A-9067-8C1DD48E9A79}" type="datetime1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723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91A-FFD7-AD47-BF9C-92535F78FA62}" type="datetime1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8124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DFD2B-E2C3-D448-B08A-CDD504D4AFAB}" type="datetime1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9957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6429F1-71FF-4945-87C7-3F63DB4C89D1}" type="datetime1">
              <a:rPr lang="en-US" smtClean="0"/>
              <a:t>10/4/22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752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866A6E-2ECA-AE47-B883-70ACBA87FBB7}" type="datetime1">
              <a:rPr lang="en-US" smtClean="0"/>
              <a:t>10/4/22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8429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8AF473-E3E4-9849-B04E-E059214700C8}" type="datetime1">
              <a:rPr lang="en-US" smtClean="0"/>
              <a:t>10/4/22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1268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81E326-A1D9-0940-979E-DB0F4D6218A8}" type="datetime1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3575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8F264-5EB4-D048-931D-60CC23974390}" type="datetime1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178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D840B-7DAA-E343-BB4A-BC685D4678E5}" type="datetime1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839EB1-0A33-6340-B17A-71018A7A8B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254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stat.cmu.edu/~ryantibs/papers/lassodf.pdf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hyperlink" Target="https://github.com/lilipads/gradient_descent_viz" TargetMode="Externa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5.tiff"/><Relationship Id="rId5" Type="http://schemas.openxmlformats.org/officeDocument/2006/relationships/image" Target="../media/image38.emf"/><Relationship Id="rId4" Type="http://schemas.openxmlformats.org/officeDocument/2006/relationships/image" Target="../media/image44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emf"/><Relationship Id="rId2" Type="http://schemas.openxmlformats.org/officeDocument/2006/relationships/image" Target="../media/image5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6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E2D4C9-77AD-67B4-77FB-C8BC852CCD8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Lecture</a:t>
            </a:r>
            <a:r>
              <a:rPr lang="zh-CN" altLang="en-US" dirty="0"/>
              <a:t> </a:t>
            </a:r>
            <a:r>
              <a:rPr lang="en-US" altLang="zh-CN" dirty="0"/>
              <a:t>4</a:t>
            </a:r>
            <a:r>
              <a:rPr lang="zh-CN" altLang="en-US" dirty="0"/>
              <a:t> </a:t>
            </a:r>
            <a:r>
              <a:rPr lang="en-US" altLang="zh-CN" dirty="0"/>
              <a:t>Optimization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AF264A-C300-9236-5CE6-0E0B19C9EF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Instructor:</a:t>
            </a:r>
            <a:r>
              <a:rPr lang="zh-CN" altLang="en-US" dirty="0"/>
              <a:t> </a:t>
            </a:r>
            <a:r>
              <a:rPr lang="en-US" altLang="zh-CN" dirty="0"/>
              <a:t>Lei</a:t>
            </a:r>
            <a:r>
              <a:rPr lang="zh-CN" altLang="en-US" dirty="0"/>
              <a:t> </a:t>
            </a:r>
            <a:r>
              <a:rPr lang="en-US" altLang="zh-CN" dirty="0"/>
              <a:t>Li,</a:t>
            </a:r>
            <a:r>
              <a:rPr lang="zh-CN" altLang="en-US" dirty="0"/>
              <a:t> </a:t>
            </a:r>
            <a:r>
              <a:rPr lang="en-US" altLang="zh-CN" b="1" dirty="0"/>
              <a:t>Yu-Xiang</a:t>
            </a:r>
            <a:r>
              <a:rPr lang="zh-CN" altLang="en-US" b="1" dirty="0"/>
              <a:t> </a:t>
            </a:r>
            <a:r>
              <a:rPr lang="en-US" altLang="zh-CN" b="1" dirty="0"/>
              <a:t>Wang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A2453E-7D8E-2888-51CF-3D30CEECF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9158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BF8E5-C3F3-818D-DE8D-EE7C1C0CD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Introducing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powerful</a:t>
            </a:r>
            <a:r>
              <a:rPr lang="zh-CN" altLang="en-US" dirty="0"/>
              <a:t> </a:t>
            </a:r>
            <a:r>
              <a:rPr lang="en-US" altLang="zh-CN" dirty="0"/>
              <a:t>“hammers”:</a:t>
            </a:r>
            <a:r>
              <a:rPr lang="zh-CN" altLang="en-US" dirty="0"/>
              <a:t>  </a:t>
            </a:r>
            <a:r>
              <a:rPr lang="en-US" altLang="zh-CN" b="1" dirty="0"/>
              <a:t>Hammer</a:t>
            </a:r>
            <a:r>
              <a:rPr lang="zh-CN" altLang="en-US" b="1" dirty="0"/>
              <a:t> </a:t>
            </a:r>
            <a:r>
              <a:rPr lang="en-US" altLang="zh-CN" b="1" dirty="0"/>
              <a:t>1.</a:t>
            </a:r>
            <a:r>
              <a:rPr lang="zh-CN" altLang="en-US" b="1" dirty="0"/>
              <a:t> </a:t>
            </a:r>
            <a:r>
              <a:rPr lang="en-US" altLang="zh-CN" b="1" dirty="0" err="1"/>
              <a:t>Hoeffding’s</a:t>
            </a:r>
            <a:r>
              <a:rPr lang="zh-CN" altLang="en-US" b="1" dirty="0"/>
              <a:t> </a:t>
            </a:r>
            <a:r>
              <a:rPr lang="en-US" altLang="zh-CN" b="1" dirty="0"/>
              <a:t>inequality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4E4FA3-0DFD-815A-2C3E-CCE4594686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144" y="1862496"/>
            <a:ext cx="8772422" cy="156650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21D70A0-1210-2CF9-FDF6-EBC2EFD76A9F}"/>
              </a:ext>
            </a:extLst>
          </p:cNvPr>
          <p:cNvSpPr txBox="1"/>
          <p:nvPr/>
        </p:nvSpPr>
        <p:spPr>
          <a:xfrm>
            <a:off x="4617640" y="3600807"/>
            <a:ext cx="4589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(see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Appendix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D.1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of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FML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textbook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for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a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proof)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60EE6C-EAD9-74F4-AD88-C78C87B25B24}"/>
              </a:ext>
            </a:extLst>
          </p:cNvPr>
          <p:cNvSpPr txBox="1"/>
          <p:nvPr/>
        </p:nvSpPr>
        <p:spPr>
          <a:xfrm>
            <a:off x="422173" y="4141946"/>
            <a:ext cx="78867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Roughly</a:t>
            </a:r>
            <a:r>
              <a:rPr lang="zh-CN" altLang="en-US" sz="2000" dirty="0"/>
              <a:t> </a:t>
            </a:r>
            <a:r>
              <a:rPr lang="en-US" altLang="zh-CN" sz="2000" dirty="0"/>
              <a:t>saying</a:t>
            </a:r>
            <a:r>
              <a:rPr lang="zh-CN" altLang="en-US" sz="2000" dirty="0"/>
              <a:t> </a:t>
            </a:r>
            <a:r>
              <a:rPr lang="en-US" altLang="zh-CN" sz="2000" dirty="0"/>
              <a:t>that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b="1" dirty="0"/>
              <a:t>empirical</a:t>
            </a:r>
            <a:r>
              <a:rPr lang="zh-CN" altLang="en-US" sz="2000" b="1" dirty="0"/>
              <a:t> </a:t>
            </a:r>
            <a:r>
              <a:rPr lang="en-US" altLang="zh-CN" sz="2000" b="1" dirty="0"/>
              <a:t>averages</a:t>
            </a:r>
            <a:r>
              <a:rPr lang="zh-CN" altLang="en-US" sz="2000" b="1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independent</a:t>
            </a:r>
            <a:r>
              <a:rPr lang="zh-CN" altLang="en-US" sz="2000" dirty="0"/>
              <a:t> </a:t>
            </a:r>
            <a:r>
              <a:rPr lang="en-US" altLang="zh-CN" sz="2000" dirty="0"/>
              <a:t>random</a:t>
            </a:r>
            <a:r>
              <a:rPr lang="zh-CN" altLang="en-US" sz="2000" dirty="0"/>
              <a:t> </a:t>
            </a:r>
            <a:r>
              <a:rPr lang="en-US" altLang="zh-CN" sz="2000" dirty="0"/>
              <a:t>variable</a:t>
            </a:r>
            <a:r>
              <a:rPr lang="zh-CN" altLang="en-US" sz="2000" dirty="0"/>
              <a:t> </a:t>
            </a:r>
            <a:r>
              <a:rPr lang="en-US" altLang="zh-CN" sz="2000" dirty="0"/>
              <a:t>converges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b="1" dirty="0"/>
              <a:t>mean</a:t>
            </a:r>
            <a:r>
              <a:rPr lang="zh-CN" altLang="en-US" sz="2000" dirty="0"/>
              <a:t> </a:t>
            </a:r>
            <a:r>
              <a:rPr lang="en-US" altLang="zh-CN" sz="2000" dirty="0"/>
              <a:t>at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O(1/sqrt(n))</a:t>
            </a:r>
            <a:r>
              <a:rPr lang="zh-CN" altLang="en-US" sz="2000" dirty="0"/>
              <a:t> </a:t>
            </a:r>
            <a:r>
              <a:rPr lang="en-US" altLang="zh-CN" sz="2000" dirty="0"/>
              <a:t>rate,</a:t>
            </a:r>
            <a:r>
              <a:rPr lang="zh-CN" altLang="en-US" sz="2000" dirty="0"/>
              <a:t> </a:t>
            </a:r>
            <a:r>
              <a:rPr lang="en-US" altLang="zh-CN" sz="2000" dirty="0"/>
              <a:t>with</a:t>
            </a:r>
            <a:r>
              <a:rPr lang="zh-CN" altLang="en-US" sz="2000" dirty="0"/>
              <a:t> </a:t>
            </a:r>
            <a:r>
              <a:rPr lang="en-US" altLang="zh-CN" sz="2000" dirty="0"/>
              <a:t>high</a:t>
            </a:r>
            <a:r>
              <a:rPr lang="zh-CN" altLang="en-US" sz="2000" dirty="0"/>
              <a:t> </a:t>
            </a:r>
            <a:r>
              <a:rPr lang="en-US" altLang="zh-CN" sz="2000" dirty="0"/>
              <a:t>probability.</a:t>
            </a:r>
            <a:endParaRPr lang="en-US" sz="20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C852475-B301-0B66-2437-472E8E8A8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53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096A5-03FD-D682-28CB-26CAC68255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Introducing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powerful</a:t>
            </a:r>
            <a:r>
              <a:rPr lang="zh-CN" altLang="en-US" dirty="0"/>
              <a:t> </a:t>
            </a:r>
            <a:r>
              <a:rPr lang="en-US" altLang="zh-CN" dirty="0"/>
              <a:t>“hammers”:</a:t>
            </a:r>
            <a:r>
              <a:rPr lang="zh-CN" altLang="en-US" dirty="0"/>
              <a:t>  </a:t>
            </a:r>
            <a:br>
              <a:rPr lang="en-US" altLang="zh-CN" dirty="0"/>
            </a:br>
            <a:r>
              <a:rPr lang="en-US" altLang="zh-CN" b="1" dirty="0"/>
              <a:t>Hammer</a:t>
            </a:r>
            <a:r>
              <a:rPr lang="zh-CN" altLang="en-US" b="1" dirty="0"/>
              <a:t> </a:t>
            </a:r>
            <a:r>
              <a:rPr lang="en-US" altLang="zh-CN" b="1" dirty="0"/>
              <a:t>2.</a:t>
            </a:r>
            <a:r>
              <a:rPr lang="zh-CN" altLang="en-US" b="1" dirty="0"/>
              <a:t> </a:t>
            </a:r>
            <a:r>
              <a:rPr lang="en-US" altLang="zh-CN" b="1" dirty="0"/>
              <a:t>Union</a:t>
            </a:r>
            <a:r>
              <a:rPr lang="zh-CN" altLang="en-US" b="1" dirty="0"/>
              <a:t> </a:t>
            </a:r>
            <a:r>
              <a:rPr lang="en-US" altLang="zh-CN" b="1" dirty="0"/>
              <a:t>bound</a:t>
            </a:r>
            <a:endParaRPr lang="en-US" b="1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EB2D515-7D2D-2743-42A3-C18AFC5DD405}"/>
              </a:ext>
            </a:extLst>
          </p:cNvPr>
          <p:cNvGrpSpPr/>
          <p:nvPr/>
        </p:nvGrpSpPr>
        <p:grpSpPr>
          <a:xfrm>
            <a:off x="796413" y="1703439"/>
            <a:ext cx="7831393" cy="1725561"/>
            <a:chOff x="825910" y="2123768"/>
            <a:chExt cx="7831393" cy="1725561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F637926-98AD-AC2C-29B2-9375FE117724}"/>
                </a:ext>
              </a:extLst>
            </p:cNvPr>
            <p:cNvSpPr/>
            <p:nvPr/>
          </p:nvSpPr>
          <p:spPr>
            <a:xfrm>
              <a:off x="825910" y="2123768"/>
              <a:ext cx="7831393" cy="1725561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altLang="zh-CN" sz="2400" b="1" dirty="0">
                  <a:solidFill>
                    <a:schemeClr val="tx1"/>
                  </a:solidFill>
                </a:rPr>
                <a:t>Lemma</a:t>
              </a:r>
              <a:r>
                <a:rPr lang="zh-CN" altLang="en-US" sz="2400" dirty="0">
                  <a:solidFill>
                    <a:schemeClr val="tx1"/>
                  </a:solidFill>
                </a:rPr>
                <a:t> </a:t>
              </a:r>
              <a:r>
                <a:rPr lang="en-US" altLang="zh-CN" sz="2400" dirty="0">
                  <a:solidFill>
                    <a:schemeClr val="tx1"/>
                  </a:solidFill>
                </a:rPr>
                <a:t>(Union</a:t>
              </a:r>
              <a:r>
                <a:rPr lang="zh-CN" altLang="en-US" sz="2400" dirty="0">
                  <a:solidFill>
                    <a:schemeClr val="tx1"/>
                  </a:solidFill>
                </a:rPr>
                <a:t> </a:t>
              </a:r>
              <a:r>
                <a:rPr lang="en-US" altLang="zh-CN" sz="2400" dirty="0">
                  <a:solidFill>
                    <a:schemeClr val="tx1"/>
                  </a:solidFill>
                </a:rPr>
                <a:t>bound):</a:t>
              </a:r>
              <a:r>
                <a:rPr lang="zh-CN" altLang="en-US" sz="2400" dirty="0">
                  <a:solidFill>
                    <a:schemeClr val="tx1"/>
                  </a:solidFill>
                </a:rPr>
                <a:t>  </a:t>
              </a:r>
              <a:r>
                <a:rPr lang="en-US" altLang="zh-CN" sz="2400" dirty="0">
                  <a:solidFill>
                    <a:schemeClr val="tx1"/>
                  </a:solidFill>
                </a:rPr>
                <a:t>For</a:t>
              </a:r>
              <a:r>
                <a:rPr lang="zh-CN" altLang="en-US" sz="2400" dirty="0">
                  <a:solidFill>
                    <a:schemeClr val="tx1"/>
                  </a:solidFill>
                </a:rPr>
                <a:t> </a:t>
              </a:r>
              <a:r>
                <a:rPr lang="en-US" altLang="zh-CN" sz="2400" dirty="0">
                  <a:solidFill>
                    <a:schemeClr val="tx1"/>
                  </a:solidFill>
                </a:rPr>
                <a:t>any</a:t>
              </a:r>
              <a:r>
                <a:rPr lang="zh-CN" altLang="en-US" sz="2400" dirty="0">
                  <a:solidFill>
                    <a:schemeClr val="tx1"/>
                  </a:solidFill>
                </a:rPr>
                <a:t> </a:t>
              </a:r>
              <a:r>
                <a:rPr lang="en-US" altLang="zh-CN" sz="2400" dirty="0">
                  <a:solidFill>
                    <a:schemeClr val="tx1"/>
                  </a:solidFill>
                </a:rPr>
                <a:t>probability</a:t>
              </a:r>
              <a:r>
                <a:rPr lang="zh-CN" altLang="en-US" sz="2400" dirty="0">
                  <a:solidFill>
                    <a:schemeClr val="tx1"/>
                  </a:solidFill>
                </a:rPr>
                <a:t> </a:t>
              </a:r>
              <a:r>
                <a:rPr lang="en-US" altLang="zh-CN" sz="2400" dirty="0">
                  <a:solidFill>
                    <a:schemeClr val="tx1"/>
                  </a:solidFill>
                </a:rPr>
                <a:t>distribution</a:t>
              </a:r>
              <a:r>
                <a:rPr lang="zh-CN" altLang="en-US" sz="2400" dirty="0">
                  <a:solidFill>
                    <a:schemeClr val="tx1"/>
                  </a:solidFill>
                </a:rPr>
                <a:t> </a:t>
              </a:r>
              <a:r>
                <a:rPr lang="en-US" altLang="zh-CN" sz="2400" dirty="0">
                  <a:solidFill>
                    <a:schemeClr val="tx1"/>
                  </a:solidFill>
                </a:rPr>
                <a:t>and</a:t>
              </a:r>
              <a:r>
                <a:rPr lang="zh-CN" altLang="en-US" sz="2400" dirty="0">
                  <a:solidFill>
                    <a:schemeClr val="tx1"/>
                  </a:solidFill>
                </a:rPr>
                <a:t> </a:t>
              </a:r>
              <a:r>
                <a:rPr lang="en-US" altLang="zh-CN" sz="2400" dirty="0">
                  <a:solidFill>
                    <a:schemeClr val="tx1"/>
                  </a:solidFill>
                </a:rPr>
                <a:t>any</a:t>
              </a:r>
              <a:r>
                <a:rPr lang="zh-CN" altLang="en-US" sz="2400" dirty="0">
                  <a:solidFill>
                    <a:schemeClr val="tx1"/>
                  </a:solidFill>
                </a:rPr>
                <a:t> </a:t>
              </a:r>
              <a:r>
                <a:rPr lang="en-US" altLang="zh-CN" sz="2400" dirty="0">
                  <a:solidFill>
                    <a:schemeClr val="tx1"/>
                  </a:solidFill>
                </a:rPr>
                <a:t>event</a:t>
              </a:r>
              <a:r>
                <a:rPr lang="zh-CN" altLang="en-US" sz="2400" dirty="0">
                  <a:solidFill>
                    <a:schemeClr val="tx1"/>
                  </a:solidFill>
                </a:rPr>
                <a:t> </a:t>
              </a:r>
              <a:r>
                <a:rPr lang="en-US" altLang="zh-CN" sz="2400" dirty="0">
                  <a:solidFill>
                    <a:schemeClr val="tx1"/>
                  </a:solidFill>
                </a:rPr>
                <a:t>E1,</a:t>
              </a:r>
              <a:r>
                <a:rPr lang="zh-CN" altLang="en-US" sz="2400" dirty="0">
                  <a:solidFill>
                    <a:schemeClr val="tx1"/>
                  </a:solidFill>
                </a:rPr>
                <a:t> </a:t>
              </a:r>
              <a:r>
                <a:rPr lang="en-US" altLang="zh-CN" sz="2400" dirty="0">
                  <a:solidFill>
                    <a:schemeClr val="tx1"/>
                  </a:solidFill>
                </a:rPr>
                <a:t>E2:</a:t>
              </a:r>
            </a:p>
            <a:p>
              <a:endParaRPr lang="en-US" sz="2400" dirty="0">
                <a:solidFill>
                  <a:schemeClr val="tx1"/>
                </a:solidFill>
              </a:endParaRPr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82A28C3-E2A8-0228-3D51-760FF99D82D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55556" y="3008670"/>
              <a:ext cx="5372100" cy="469900"/>
            </a:xfrm>
            <a:prstGeom prst="rect">
              <a:avLst/>
            </a:prstGeom>
          </p:spPr>
        </p:pic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EB777C2-23A0-27B6-5646-0690FF653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57193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AC440-4ED6-0150-C219-6FF4CA1C10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Now</a:t>
            </a:r>
            <a:r>
              <a:rPr lang="zh-CN" altLang="en-US" dirty="0"/>
              <a:t> </a:t>
            </a:r>
            <a:r>
              <a:rPr lang="en-US" altLang="zh-CN" dirty="0"/>
              <a:t>let’s</a:t>
            </a:r>
            <a:r>
              <a:rPr lang="zh-CN" altLang="en-US" dirty="0"/>
              <a:t> </a:t>
            </a:r>
            <a:r>
              <a:rPr lang="en-US" altLang="zh-CN" dirty="0"/>
              <a:t>apply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hammers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solve</a:t>
            </a:r>
            <a:r>
              <a:rPr lang="zh-CN" altLang="en-US" dirty="0"/>
              <a:t> </a:t>
            </a:r>
            <a:r>
              <a:rPr lang="en-US" altLang="zh-CN" dirty="0"/>
              <a:t>statistical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B5C81-2B58-36D6-358C-F5167D677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hypothesis</a:t>
            </a:r>
            <a:r>
              <a:rPr lang="zh-CN" altLang="en-US" dirty="0"/>
              <a:t> </a:t>
            </a:r>
            <a:r>
              <a:rPr lang="en-US" altLang="zh-CN" dirty="0"/>
              <a:t>h,</a:t>
            </a:r>
            <a:r>
              <a:rPr lang="zh-CN" altLang="en-US" dirty="0"/>
              <a:t> </a:t>
            </a:r>
            <a:r>
              <a:rPr lang="en-US" altLang="zh-CN" dirty="0"/>
              <a:t>apply</a:t>
            </a:r>
            <a:r>
              <a:rPr lang="zh-CN" altLang="en-US" dirty="0"/>
              <a:t> </a:t>
            </a:r>
            <a:r>
              <a:rPr lang="en-US" altLang="zh-CN" dirty="0" err="1"/>
              <a:t>Hoeffding’s</a:t>
            </a:r>
            <a:r>
              <a:rPr lang="zh-CN" altLang="en-US" dirty="0"/>
              <a:t> </a:t>
            </a:r>
            <a:r>
              <a:rPr lang="en-US" altLang="zh-CN" dirty="0"/>
              <a:t>inequality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Union</a:t>
            </a:r>
            <a:r>
              <a:rPr lang="zh-CN" altLang="en-US" dirty="0"/>
              <a:t> </a:t>
            </a:r>
            <a:r>
              <a:rPr lang="en-US" altLang="zh-CN" dirty="0"/>
              <a:t>bound</a:t>
            </a:r>
            <a:r>
              <a:rPr lang="zh-CN" altLang="en-US" dirty="0"/>
              <a:t> </a:t>
            </a:r>
            <a:r>
              <a:rPr lang="en-US" altLang="zh-CN" dirty="0"/>
              <a:t>over</a:t>
            </a:r>
            <a:r>
              <a:rPr lang="zh-CN" altLang="en-US" dirty="0"/>
              <a:t> </a:t>
            </a:r>
            <a:r>
              <a:rPr lang="en-US" altLang="zh-CN" dirty="0"/>
              <a:t>all</a:t>
            </a:r>
            <a:r>
              <a:rPr lang="zh-CN" altLang="en-US" dirty="0"/>
              <a:t> </a:t>
            </a:r>
            <a:r>
              <a:rPr lang="en-US" altLang="zh-CN" dirty="0"/>
              <a:t>hypothesis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95C6A-5A6F-31FB-8302-352446CB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042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F2D48-9E5E-957E-5994-6C38E56ED5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98387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Now</a:t>
            </a:r>
            <a:r>
              <a:rPr lang="zh-CN" altLang="en-US" dirty="0"/>
              <a:t> </a:t>
            </a:r>
            <a:r>
              <a:rPr lang="en-US" altLang="zh-CN" dirty="0"/>
              <a:t>let’s</a:t>
            </a:r>
            <a:r>
              <a:rPr lang="zh-CN" altLang="en-US" dirty="0"/>
              <a:t> </a:t>
            </a:r>
            <a:r>
              <a:rPr lang="en-US" altLang="zh-CN" dirty="0"/>
              <a:t>apply</a:t>
            </a:r>
            <a:r>
              <a:rPr lang="zh-CN" altLang="en-US" dirty="0"/>
              <a:t> </a:t>
            </a:r>
            <a:r>
              <a:rPr lang="en-US" altLang="zh-CN" dirty="0"/>
              <a:t>these</a:t>
            </a:r>
            <a:r>
              <a:rPr lang="zh-CN" altLang="en-US" dirty="0"/>
              <a:t> </a:t>
            </a:r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hammers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solve</a:t>
            </a:r>
            <a:r>
              <a:rPr lang="zh-CN" altLang="en-US" dirty="0"/>
              <a:t> </a:t>
            </a:r>
            <a:r>
              <a:rPr lang="en-US" altLang="zh-CN" dirty="0"/>
              <a:t>statistical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BDCE79-706F-862E-1332-05C625BA4874}"/>
              </a:ext>
            </a:extLst>
          </p:cNvPr>
          <p:cNvSpPr/>
          <p:nvPr/>
        </p:nvSpPr>
        <p:spPr>
          <a:xfrm>
            <a:off x="1151906" y="1623950"/>
            <a:ext cx="6840187" cy="18050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Theorem:  </a:t>
            </a:r>
            <a:r>
              <a:rPr lang="en-US" sz="2000" dirty="0">
                <a:solidFill>
                  <a:schemeClr val="tx1"/>
                </a:solidFill>
              </a:rPr>
              <a:t>Assume </a:t>
            </a:r>
            <a:r>
              <a:rPr lang="en-US" altLang="zh-CN" sz="2000" dirty="0">
                <a:solidFill>
                  <a:schemeClr val="tx1"/>
                </a:solidFill>
              </a:rPr>
              <a:t>(B1</a:t>
            </a:r>
            <a:r>
              <a:rPr lang="en-US" sz="2000" dirty="0">
                <a:solidFill>
                  <a:schemeClr val="tx1"/>
                </a:solidFill>
              </a:rPr>
              <a:t>)</a:t>
            </a:r>
            <a:r>
              <a:rPr lang="en-US" altLang="zh-CN" sz="2000" dirty="0">
                <a:solidFill>
                  <a:schemeClr val="tx1"/>
                </a:solidFill>
              </a:rPr>
              <a:t>,</a:t>
            </a:r>
            <a:r>
              <a:rPr lang="en-US" sz="2000" dirty="0">
                <a:solidFill>
                  <a:schemeClr val="tx1"/>
                </a:solidFill>
              </a:rPr>
              <a:t>(</a:t>
            </a:r>
            <a:r>
              <a:rPr lang="en-US" altLang="zh-CN" sz="2000" dirty="0">
                <a:solidFill>
                  <a:schemeClr val="tx1"/>
                </a:solidFill>
              </a:rPr>
              <a:t>B</a:t>
            </a:r>
            <a:r>
              <a:rPr lang="en-US" sz="2000" dirty="0">
                <a:solidFill>
                  <a:schemeClr val="tx1"/>
                </a:solidFill>
              </a:rPr>
              <a:t>2)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and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(B3)</a:t>
            </a:r>
            <a:r>
              <a:rPr lang="en-US" sz="2000" dirty="0">
                <a:solidFill>
                  <a:schemeClr val="tx1"/>
                </a:solidFill>
              </a:rPr>
              <a:t>, </a:t>
            </a:r>
            <a:r>
              <a:rPr lang="en-US" altLang="zh-CN" sz="2000" dirty="0">
                <a:solidFill>
                  <a:schemeClr val="tx1"/>
                </a:solidFill>
              </a:rPr>
              <a:t>with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probability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at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least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endParaRPr lang="en-US" altLang="zh-CN" sz="2000" dirty="0">
              <a:solidFill>
                <a:schemeClr val="tx1"/>
              </a:solidFill>
            </a:endParaRPr>
          </a:p>
          <a:p>
            <a:r>
              <a:rPr lang="en-US" altLang="zh-CN" sz="2000" dirty="0">
                <a:solidFill>
                  <a:schemeClr val="tx1"/>
                </a:solidFill>
              </a:rPr>
              <a:t>		(over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the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distribution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of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the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data),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ERM</a:t>
            </a:r>
            <a:r>
              <a:rPr lang="zh-CN" altLang="en-US" sz="2000" dirty="0">
                <a:solidFill>
                  <a:schemeClr val="tx1"/>
                </a:solidFill>
              </a:rPr>
              <a:t> </a:t>
            </a:r>
            <a:r>
              <a:rPr lang="en-US" altLang="zh-CN" sz="2000" dirty="0">
                <a:solidFill>
                  <a:schemeClr val="tx1"/>
                </a:solidFill>
              </a:rPr>
              <a:t>satisfies</a:t>
            </a: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B66917-FB2C-B6D1-FD2E-0D7411957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3164" y="2095809"/>
            <a:ext cx="564126" cy="2004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1A21442-A23E-36D2-09FC-440FF9C93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2925" y="2511562"/>
            <a:ext cx="4358148" cy="718665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75DA5C-33FB-C953-C950-C6E47FE33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912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502F8-A379-F586-4313-B0AD735DE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/>
              <a:t>Quiz</a:t>
            </a:r>
            <a:r>
              <a:rPr lang="zh-CN" altLang="en-US" b="1" dirty="0"/>
              <a:t> </a:t>
            </a:r>
            <a:r>
              <a:rPr lang="en-US" altLang="zh-CN" b="1" dirty="0"/>
              <a:t>2:</a:t>
            </a:r>
            <a:r>
              <a:rPr lang="zh-CN" altLang="en-US" b="1" dirty="0"/>
              <a:t> </a:t>
            </a:r>
            <a:r>
              <a:rPr lang="en-US" dirty="0"/>
              <a:t>Application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decision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zh-CN" altLang="en-US" dirty="0"/>
              <a:t> </a:t>
            </a:r>
            <a:r>
              <a:rPr lang="en-US" altLang="zh-CN" dirty="0"/>
              <a:t>classifier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295FC9-F109-0DDB-D59A-B7A735ECDF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b="1" dirty="0">
                <a:solidFill>
                  <a:srgbClr val="C00000"/>
                </a:solidFill>
              </a:rPr>
              <a:t>d</a:t>
            </a:r>
            <a:r>
              <a:rPr lang="en-US" altLang="zh-CN" sz="2400" dirty="0"/>
              <a:t>-dimensional</a:t>
            </a:r>
            <a:r>
              <a:rPr lang="zh-CN" altLang="en-US" sz="2400" dirty="0"/>
              <a:t> </a:t>
            </a:r>
            <a:r>
              <a:rPr lang="en-US" altLang="zh-CN" sz="2400" dirty="0"/>
              <a:t>discrete</a:t>
            </a:r>
            <a:r>
              <a:rPr lang="zh-CN" altLang="en-US" sz="2400" dirty="0"/>
              <a:t> </a:t>
            </a:r>
            <a:r>
              <a:rPr lang="en-US" altLang="zh-CN" sz="2400" dirty="0"/>
              <a:t>feature</a:t>
            </a:r>
            <a:r>
              <a:rPr lang="zh-CN" altLang="en-US" sz="2400" dirty="0"/>
              <a:t> </a:t>
            </a:r>
            <a:r>
              <a:rPr lang="en-US" altLang="zh-CN" sz="2400" dirty="0"/>
              <a:t>(</a:t>
            </a:r>
            <a:r>
              <a:rPr lang="zh-CN" altLang="en-US" sz="2400" dirty="0"/>
              <a:t> </a:t>
            </a:r>
            <a:r>
              <a:rPr lang="en-US" altLang="zh-CN" sz="2400" b="1" dirty="0">
                <a:solidFill>
                  <a:srgbClr val="0070C0"/>
                </a:solidFill>
              </a:rPr>
              <a:t>L</a:t>
            </a:r>
            <a:r>
              <a:rPr lang="en-US" altLang="zh-CN" sz="2400" dirty="0"/>
              <a:t>-levels</a:t>
            </a:r>
            <a:r>
              <a:rPr lang="zh-CN" altLang="en-US" sz="2400" dirty="0"/>
              <a:t> </a:t>
            </a:r>
            <a:r>
              <a:rPr lang="en-US" altLang="zh-CN" sz="2400" dirty="0"/>
              <a:t>for</a:t>
            </a:r>
            <a:r>
              <a:rPr lang="zh-CN" altLang="en-US" sz="2400" dirty="0"/>
              <a:t> </a:t>
            </a:r>
            <a:r>
              <a:rPr lang="en-US" altLang="zh-CN" sz="2400" dirty="0"/>
              <a:t>each)</a:t>
            </a:r>
          </a:p>
          <a:p>
            <a:r>
              <a:rPr lang="en-US" altLang="zh-CN" sz="2400" b="1" dirty="0">
                <a:solidFill>
                  <a:srgbClr val="00B050"/>
                </a:solidFill>
              </a:rPr>
              <a:t>H</a:t>
            </a:r>
            <a:r>
              <a:rPr lang="en-US" altLang="zh-CN" sz="2400" dirty="0"/>
              <a:t>-layer</a:t>
            </a:r>
            <a:r>
              <a:rPr lang="zh-CN" altLang="en-US" sz="2400" dirty="0"/>
              <a:t> </a:t>
            </a:r>
            <a:r>
              <a:rPr lang="en-US" altLang="zh-CN" sz="2400" dirty="0"/>
              <a:t>decision</a:t>
            </a:r>
            <a:r>
              <a:rPr lang="zh-CN" altLang="en-US" sz="2400" dirty="0"/>
              <a:t> </a:t>
            </a:r>
            <a:r>
              <a:rPr lang="en-US" altLang="zh-CN" sz="2400" dirty="0"/>
              <a:t>tree,</a:t>
            </a:r>
            <a:r>
              <a:rPr lang="zh-CN" altLang="en-US" sz="2400" dirty="0"/>
              <a:t> </a:t>
            </a:r>
            <a:r>
              <a:rPr lang="en-US" altLang="zh-CN" sz="2400" dirty="0"/>
              <a:t>binary</a:t>
            </a:r>
            <a:r>
              <a:rPr lang="zh-CN" altLang="en-US" sz="2400" dirty="0"/>
              <a:t> </a:t>
            </a:r>
            <a:r>
              <a:rPr lang="en-US" altLang="zh-CN" sz="2400" dirty="0"/>
              <a:t>decision</a:t>
            </a:r>
            <a:r>
              <a:rPr lang="zh-CN" altLang="en-US" sz="2400" dirty="0"/>
              <a:t> </a:t>
            </a:r>
            <a:r>
              <a:rPr lang="en-US" altLang="zh-CN" sz="2400" dirty="0"/>
              <a:t>in</a:t>
            </a:r>
            <a:r>
              <a:rPr lang="zh-CN" altLang="en-US" sz="2400" dirty="0"/>
              <a:t> </a:t>
            </a:r>
            <a:r>
              <a:rPr lang="en-US" altLang="zh-CN" sz="2400" dirty="0"/>
              <a:t>one</a:t>
            </a:r>
            <a:r>
              <a:rPr lang="zh-CN" altLang="en-US" sz="2400" dirty="0"/>
              <a:t> </a:t>
            </a:r>
            <a:r>
              <a:rPr lang="en-US" altLang="zh-CN" sz="2400" dirty="0"/>
              <a:t>layer</a:t>
            </a:r>
          </a:p>
          <a:p>
            <a:r>
              <a:rPr lang="en-US" altLang="zh-CN" sz="2400" b="1" dirty="0">
                <a:solidFill>
                  <a:srgbClr val="7030A0"/>
                </a:solidFill>
              </a:rPr>
              <a:t>K</a:t>
            </a:r>
            <a:r>
              <a:rPr lang="zh-CN" altLang="en-US" sz="2400" b="1" dirty="0">
                <a:solidFill>
                  <a:srgbClr val="7030A0"/>
                </a:solidFill>
              </a:rPr>
              <a:t> </a:t>
            </a:r>
            <a:r>
              <a:rPr lang="en-US" altLang="zh-CN" sz="2400" dirty="0"/>
              <a:t>Labels</a:t>
            </a:r>
            <a:endParaRPr lang="en-US" altLang="zh-CN" sz="2400" b="1" dirty="0">
              <a:solidFill>
                <a:srgbClr val="7030A0"/>
              </a:solidFill>
            </a:endParaRPr>
          </a:p>
          <a:p>
            <a:r>
              <a:rPr lang="en-US" altLang="zh-CN" i="1" dirty="0">
                <a:solidFill>
                  <a:srgbClr val="C00000"/>
                </a:solidFill>
              </a:rPr>
              <a:t>Upper</a:t>
            </a:r>
            <a:r>
              <a:rPr lang="zh-CN" altLang="en-US" i="1" dirty="0">
                <a:solidFill>
                  <a:srgbClr val="C00000"/>
                </a:solidFill>
              </a:rPr>
              <a:t> </a:t>
            </a:r>
            <a:r>
              <a:rPr lang="en-US" altLang="zh-CN" i="1" dirty="0">
                <a:solidFill>
                  <a:srgbClr val="C00000"/>
                </a:solidFill>
              </a:rPr>
              <a:t>bound</a:t>
            </a:r>
            <a:r>
              <a:rPr lang="zh-CN" altLang="en-US" i="1" dirty="0">
                <a:solidFill>
                  <a:srgbClr val="C00000"/>
                </a:solidFill>
              </a:rPr>
              <a:t> </a:t>
            </a:r>
            <a:r>
              <a:rPr lang="en-US" altLang="zh-CN" i="1" dirty="0">
                <a:solidFill>
                  <a:srgbClr val="C00000"/>
                </a:solidFill>
              </a:rPr>
              <a:t>of</a:t>
            </a:r>
            <a:r>
              <a:rPr lang="zh-CN" altLang="en-US" i="1" dirty="0">
                <a:solidFill>
                  <a:srgbClr val="C00000"/>
                </a:solidFill>
              </a:rPr>
              <a:t> </a:t>
            </a:r>
            <a:r>
              <a:rPr lang="en-US" altLang="zh-CN" i="1" dirty="0">
                <a:solidFill>
                  <a:srgbClr val="C00000"/>
                </a:solidFill>
              </a:rPr>
              <a:t>the</a:t>
            </a:r>
            <a:r>
              <a:rPr lang="zh-CN" altLang="en-US" i="1" dirty="0">
                <a:solidFill>
                  <a:srgbClr val="C00000"/>
                </a:solidFill>
              </a:rPr>
              <a:t> </a:t>
            </a:r>
            <a:r>
              <a:rPr lang="en-US" altLang="zh-CN" i="1" dirty="0">
                <a:solidFill>
                  <a:srgbClr val="C00000"/>
                </a:solidFill>
              </a:rPr>
              <a:t>size</a:t>
            </a:r>
            <a:r>
              <a:rPr lang="zh-CN" altLang="en-US" i="1" dirty="0">
                <a:solidFill>
                  <a:srgbClr val="C00000"/>
                </a:solidFill>
              </a:rPr>
              <a:t> </a:t>
            </a:r>
            <a:r>
              <a:rPr lang="en-US" altLang="zh-CN" i="1" dirty="0">
                <a:solidFill>
                  <a:srgbClr val="C00000"/>
                </a:solidFill>
              </a:rPr>
              <a:t>of</a:t>
            </a:r>
            <a:r>
              <a:rPr lang="zh-CN" altLang="en-US" i="1" dirty="0">
                <a:solidFill>
                  <a:srgbClr val="C00000"/>
                </a:solidFill>
              </a:rPr>
              <a:t> </a:t>
            </a:r>
            <a:r>
              <a:rPr lang="en-US" altLang="zh-CN" i="1" dirty="0">
                <a:solidFill>
                  <a:srgbClr val="C00000"/>
                </a:solidFill>
              </a:rPr>
              <a:t>hypothesis</a:t>
            </a:r>
            <a:r>
              <a:rPr lang="zh-CN" altLang="en-US" i="1" dirty="0">
                <a:solidFill>
                  <a:srgbClr val="C00000"/>
                </a:solidFill>
              </a:rPr>
              <a:t> </a:t>
            </a:r>
            <a:r>
              <a:rPr lang="en-US" altLang="zh-CN" i="1" dirty="0">
                <a:solidFill>
                  <a:srgbClr val="C00000"/>
                </a:solidFill>
              </a:rPr>
              <a:t>class?</a:t>
            </a:r>
            <a:endParaRPr lang="en-US" i="1" dirty="0">
              <a:solidFill>
                <a:srgbClr val="C00000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1A4DD0-ECC8-993D-C240-6AABCA280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3359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9A28F-B67E-B038-86E2-E75894B4A4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2201093"/>
          </a:xfrm>
        </p:spPr>
        <p:txBody>
          <a:bodyPr>
            <a:noAutofit/>
          </a:bodyPr>
          <a:lstStyle/>
          <a:p>
            <a:r>
              <a:rPr lang="en-US" altLang="zh-CN" sz="4000" b="1" dirty="0"/>
              <a:t>Quiz</a:t>
            </a:r>
            <a:r>
              <a:rPr lang="zh-CN" altLang="en-US" sz="4000" b="1" dirty="0"/>
              <a:t> </a:t>
            </a:r>
            <a:r>
              <a:rPr lang="en-US" altLang="zh-CN" sz="4000" b="1" dirty="0"/>
              <a:t>3:</a:t>
            </a:r>
            <a:r>
              <a:rPr lang="zh-CN" altLang="en-US" sz="4000" b="1" dirty="0"/>
              <a:t> </a:t>
            </a:r>
            <a:r>
              <a:rPr lang="en-US" altLang="zh-CN" sz="4000" dirty="0"/>
              <a:t>Application</a:t>
            </a:r>
            <a:r>
              <a:rPr lang="zh-CN" altLang="en-US" sz="4000" dirty="0"/>
              <a:t> </a:t>
            </a:r>
            <a:r>
              <a:rPr lang="en-US" altLang="zh-CN" sz="4000" dirty="0"/>
              <a:t>to</a:t>
            </a:r>
            <a:r>
              <a:rPr lang="zh-CN" altLang="en-US" sz="4000" dirty="0"/>
              <a:t> </a:t>
            </a:r>
            <a:r>
              <a:rPr lang="en-US" altLang="zh-CN" sz="4000" dirty="0"/>
              <a:t>generic</a:t>
            </a:r>
            <a:r>
              <a:rPr lang="zh-CN" altLang="en-US" sz="4000" dirty="0"/>
              <a:t> </a:t>
            </a:r>
            <a:r>
              <a:rPr lang="en-US" altLang="zh-CN" sz="4000" dirty="0"/>
              <a:t>classification</a:t>
            </a:r>
            <a:r>
              <a:rPr lang="zh-CN" altLang="en-US" sz="4000" dirty="0"/>
              <a:t> </a:t>
            </a:r>
            <a:r>
              <a:rPr lang="en-US" altLang="zh-CN" sz="4000" dirty="0"/>
              <a:t>(no</a:t>
            </a:r>
            <a:r>
              <a:rPr lang="zh-CN" altLang="en-US" sz="4000" dirty="0"/>
              <a:t> </a:t>
            </a:r>
            <a:r>
              <a:rPr lang="en-US" altLang="zh-CN" sz="4000" dirty="0"/>
              <a:t>restriction</a:t>
            </a:r>
            <a:r>
              <a:rPr lang="zh-CN" altLang="en-US" sz="4000" dirty="0"/>
              <a:t> </a:t>
            </a:r>
            <a:r>
              <a:rPr lang="en-US" altLang="zh-CN" sz="4000" dirty="0"/>
              <a:t>on</a:t>
            </a:r>
            <a:r>
              <a:rPr lang="zh-CN" altLang="en-US" sz="4000" dirty="0"/>
              <a:t> </a:t>
            </a:r>
            <a:r>
              <a:rPr lang="en-US" altLang="zh-CN" sz="4000" dirty="0"/>
              <a:t>the</a:t>
            </a:r>
            <a:r>
              <a:rPr lang="zh-CN" altLang="en-US" sz="4000" dirty="0"/>
              <a:t> </a:t>
            </a:r>
            <a:r>
              <a:rPr lang="en-US" altLang="zh-CN" sz="4000" dirty="0"/>
              <a:t>hypothesis</a:t>
            </a:r>
            <a:r>
              <a:rPr lang="zh-CN" altLang="en-US" sz="4000" dirty="0"/>
              <a:t> </a:t>
            </a:r>
            <a:r>
              <a:rPr lang="en-US" altLang="zh-CN" sz="4000" dirty="0"/>
              <a:t>class)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FC708F-6D7A-7ACC-D60C-988966990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566219"/>
            <a:ext cx="7886700" cy="3610744"/>
          </a:xfrm>
        </p:spPr>
        <p:txBody>
          <a:bodyPr/>
          <a:lstStyle/>
          <a:p>
            <a:r>
              <a:rPr lang="en-US" altLang="zh-CN" sz="2800" b="1" dirty="0">
                <a:solidFill>
                  <a:srgbClr val="C00000"/>
                </a:solidFill>
              </a:rPr>
              <a:t>d</a:t>
            </a:r>
            <a:r>
              <a:rPr lang="en-US" altLang="zh-CN" sz="2800" dirty="0"/>
              <a:t>-dimensional</a:t>
            </a:r>
            <a:r>
              <a:rPr lang="zh-CN" altLang="en-US" sz="2800" dirty="0"/>
              <a:t> </a:t>
            </a:r>
            <a:r>
              <a:rPr lang="en-US" altLang="zh-CN" sz="2800" dirty="0"/>
              <a:t>discrete</a:t>
            </a:r>
            <a:r>
              <a:rPr lang="zh-CN" altLang="en-US" sz="2800" dirty="0"/>
              <a:t> </a:t>
            </a:r>
            <a:r>
              <a:rPr lang="en-US" altLang="zh-CN" sz="2800" dirty="0"/>
              <a:t>feature</a:t>
            </a:r>
            <a:r>
              <a:rPr lang="zh-CN" altLang="en-US" sz="2800" dirty="0"/>
              <a:t> </a:t>
            </a:r>
            <a:r>
              <a:rPr lang="en-US" altLang="zh-CN" sz="2800" dirty="0"/>
              <a:t>(</a:t>
            </a:r>
            <a:r>
              <a:rPr lang="zh-CN" altLang="en-US" sz="2800" dirty="0"/>
              <a:t> </a:t>
            </a:r>
            <a:r>
              <a:rPr lang="en-US" altLang="zh-CN" sz="2800" b="1" dirty="0">
                <a:solidFill>
                  <a:srgbClr val="0070C0"/>
                </a:solidFill>
              </a:rPr>
              <a:t>L</a:t>
            </a:r>
            <a:r>
              <a:rPr lang="en-US" altLang="zh-CN" sz="2800" dirty="0"/>
              <a:t>-levels</a:t>
            </a:r>
            <a:r>
              <a:rPr lang="zh-CN" altLang="en-US" sz="2800" dirty="0"/>
              <a:t> </a:t>
            </a:r>
            <a:r>
              <a:rPr lang="en-US" altLang="zh-CN" sz="2800" dirty="0"/>
              <a:t>for</a:t>
            </a:r>
            <a:r>
              <a:rPr lang="zh-CN" altLang="en-US" sz="2800" dirty="0"/>
              <a:t> </a:t>
            </a:r>
            <a:r>
              <a:rPr lang="en-US" altLang="zh-CN" sz="2800" dirty="0"/>
              <a:t>each)</a:t>
            </a:r>
          </a:p>
          <a:p>
            <a:r>
              <a:rPr lang="zh-CN" altLang="en-US" sz="2800" dirty="0"/>
              <a:t> </a:t>
            </a:r>
            <a:r>
              <a:rPr lang="en-US" altLang="zh-CN" sz="2800" b="1" dirty="0">
                <a:solidFill>
                  <a:srgbClr val="7030A0"/>
                </a:solidFill>
              </a:rPr>
              <a:t>K</a:t>
            </a:r>
            <a:r>
              <a:rPr lang="zh-CN" altLang="en-US" sz="2800" b="1" dirty="0">
                <a:solidFill>
                  <a:srgbClr val="7030A0"/>
                </a:solidFill>
              </a:rPr>
              <a:t> </a:t>
            </a:r>
            <a:r>
              <a:rPr lang="en-US" altLang="zh-CN" sz="2800" dirty="0"/>
              <a:t>labels</a:t>
            </a:r>
          </a:p>
          <a:p>
            <a:r>
              <a:rPr lang="en-US" altLang="zh-CN" b="1" i="1" dirty="0">
                <a:solidFill>
                  <a:srgbClr val="C00000"/>
                </a:solidFill>
              </a:rPr>
              <a:t>Total</a:t>
            </a:r>
            <a:r>
              <a:rPr lang="zh-CN" altLang="en-US" b="1" i="1" dirty="0">
                <a:solidFill>
                  <a:srgbClr val="C00000"/>
                </a:solidFill>
              </a:rPr>
              <a:t> </a:t>
            </a:r>
            <a:r>
              <a:rPr lang="en-US" altLang="zh-CN" b="1" i="1" dirty="0">
                <a:solidFill>
                  <a:srgbClr val="C00000"/>
                </a:solidFill>
              </a:rPr>
              <a:t>number</a:t>
            </a:r>
            <a:r>
              <a:rPr lang="zh-CN" altLang="en-US" b="1" i="1" dirty="0">
                <a:solidFill>
                  <a:srgbClr val="C00000"/>
                </a:solidFill>
              </a:rPr>
              <a:t> </a:t>
            </a:r>
            <a:r>
              <a:rPr lang="en-US" altLang="zh-CN" b="1" i="1" dirty="0">
                <a:solidFill>
                  <a:srgbClr val="C00000"/>
                </a:solidFill>
              </a:rPr>
              <a:t>of</a:t>
            </a:r>
            <a:r>
              <a:rPr lang="zh-CN" altLang="en-US" b="1" i="1" dirty="0">
                <a:solidFill>
                  <a:srgbClr val="C00000"/>
                </a:solidFill>
              </a:rPr>
              <a:t> </a:t>
            </a:r>
            <a:r>
              <a:rPr lang="en-US" altLang="zh-CN" b="1" i="1" dirty="0">
                <a:solidFill>
                  <a:srgbClr val="C00000"/>
                </a:solidFill>
              </a:rPr>
              <a:t>unique</a:t>
            </a:r>
            <a:r>
              <a:rPr lang="zh-CN" altLang="en-US" b="1" i="1" dirty="0">
                <a:solidFill>
                  <a:srgbClr val="C00000"/>
                </a:solidFill>
              </a:rPr>
              <a:t> </a:t>
            </a:r>
            <a:r>
              <a:rPr lang="en-US" altLang="zh-CN" b="1" i="1" dirty="0">
                <a:solidFill>
                  <a:srgbClr val="C00000"/>
                </a:solidFill>
              </a:rPr>
              <a:t>classifiers?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AAD64D-860F-B567-BD41-511FD6568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909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A14A87C-74E7-1300-CD71-70E89CF25035}"/>
              </a:ext>
            </a:extLst>
          </p:cNvPr>
          <p:cNvGraphicFramePr>
            <a:graphicFrameLocks noGrp="1"/>
          </p:cNvGraphicFramePr>
          <p:nvPr/>
        </p:nvGraphicFramePr>
        <p:xfrm>
          <a:off x="521772" y="2195954"/>
          <a:ext cx="7684077" cy="2387326"/>
        </p:xfrm>
        <a:graphic>
          <a:graphicData uri="http://schemas.openxmlformats.org/drawingml/2006/table">
            <a:tbl>
              <a:tblPr firstRow="1" bandRow="1">
                <a:tableStyleId>{BDBED569-4797-4DF1-A0F4-6AAB3CD982D8}</a:tableStyleId>
              </a:tblPr>
              <a:tblGrid>
                <a:gridCol w="1651412">
                  <a:extLst>
                    <a:ext uri="{9D8B030D-6E8A-4147-A177-3AD203B41FA5}">
                      <a16:colId xmlns:a16="http://schemas.microsoft.com/office/drawing/2014/main" val="307834453"/>
                    </a:ext>
                  </a:extLst>
                </a:gridCol>
                <a:gridCol w="1900052">
                  <a:extLst>
                    <a:ext uri="{9D8B030D-6E8A-4147-A177-3AD203B41FA5}">
                      <a16:colId xmlns:a16="http://schemas.microsoft.com/office/drawing/2014/main" val="2131509568"/>
                    </a:ext>
                  </a:extLst>
                </a:gridCol>
                <a:gridCol w="2034749">
                  <a:extLst>
                    <a:ext uri="{9D8B030D-6E8A-4147-A177-3AD203B41FA5}">
                      <a16:colId xmlns:a16="http://schemas.microsoft.com/office/drawing/2014/main" val="900025023"/>
                    </a:ext>
                  </a:extLst>
                </a:gridCol>
                <a:gridCol w="2097864">
                  <a:extLst>
                    <a:ext uri="{9D8B030D-6E8A-4147-A177-3AD203B41FA5}">
                      <a16:colId xmlns:a16="http://schemas.microsoft.com/office/drawing/2014/main" val="2900733475"/>
                    </a:ext>
                  </a:extLst>
                </a:gridCol>
              </a:tblGrid>
              <a:tr h="56131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Linear </a:t>
                      </a:r>
                      <a:r>
                        <a:rPr lang="en-US" altLang="zh-CN" dirty="0"/>
                        <a:t>learners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Neural networks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7832824"/>
                  </a:ext>
                </a:extLst>
              </a:tr>
              <a:tr h="545851">
                <a:tc>
                  <a:txBody>
                    <a:bodyPr/>
                    <a:lstStyle/>
                    <a:p>
                      <a:r>
                        <a:rPr lang="en-US" b="1" dirty="0"/>
                        <a:t>Computation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Depends on how complex p* 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Efficient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 efficient in the worst case, but…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519959"/>
                  </a:ext>
                </a:extLst>
              </a:tr>
              <a:tr h="545851">
                <a:tc>
                  <a:txBody>
                    <a:bodyPr/>
                    <a:lstStyle/>
                    <a:p>
                      <a:r>
                        <a:rPr lang="en-US" b="1" dirty="0"/>
                        <a:t>Approximation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approximation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Large approx. error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Small approx. error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7161715"/>
                  </a:ext>
                </a:extLst>
              </a:tr>
              <a:tr h="545851">
                <a:tc>
                  <a:txBody>
                    <a:bodyPr/>
                    <a:lstStyle/>
                    <a:p>
                      <a:r>
                        <a:rPr lang="en-US" b="1" dirty="0"/>
                        <a:t>Statistical efficiency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Depends on how complex p* 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Need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less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data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more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0575957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7319085A-A60F-1AB8-4FA4-90F52FEF9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Computation-approximation tradeoff in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choice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hypothesis</a:t>
            </a:r>
            <a:r>
              <a:rPr lang="zh-CN" altLang="en-US" dirty="0"/>
              <a:t> </a:t>
            </a:r>
            <a:r>
              <a:rPr lang="en-US" altLang="zh-CN" dirty="0"/>
              <a:t>class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A57BA1-B022-F776-EE8B-532EA9081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B1A87B-D6F7-CCDE-EDFC-7A0F50D2EE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8830" y="2355499"/>
            <a:ext cx="890651" cy="29688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05A2BEF-B9EA-1052-20BA-81D6A7B74E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4024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Content Placeholder 2">
            <a:extLst>
              <a:ext uri="{FF2B5EF4-FFF2-40B4-BE49-F238E27FC236}">
                <a16:creationId xmlns:a16="http://schemas.microsoft.com/office/drawing/2014/main" id="{23063165-DEEE-414A-A3D6-886FC90A6A2D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91414" y="2133600"/>
            <a:ext cx="7772400" cy="2819400"/>
          </a:xfrm>
        </p:spPr>
        <p:txBody>
          <a:bodyPr/>
          <a:lstStyle/>
          <a:p>
            <a:endParaRPr lang="en-US" altLang="en-US" sz="2800" i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“All models are wrong, but some are useful.”</a:t>
            </a:r>
          </a:p>
          <a:p>
            <a:pPr marL="0" indent="0">
              <a:buNone/>
            </a:pPr>
            <a:endParaRPr lang="en-US" altLang="en-US" sz="2800" i="1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			</a:t>
            </a:r>
          </a:p>
          <a:p>
            <a:pPr marL="0" indent="0">
              <a:buNone/>
            </a:pPr>
            <a:r>
              <a:rPr lang="en-US" altLang="en-US" sz="2800" i="1" dirty="0">
                <a:solidFill>
                  <a:schemeClr val="bg1"/>
                </a:solidFill>
              </a:rPr>
              <a:t>		</a:t>
            </a:r>
          </a:p>
        </p:txBody>
      </p:sp>
      <p:pic>
        <p:nvPicPr>
          <p:cNvPr id="97284" name="Picture 4">
            <a:extLst>
              <a:ext uri="{FF2B5EF4-FFF2-40B4-BE49-F238E27FC236}">
                <a16:creationId xmlns:a16="http://schemas.microsoft.com/office/drawing/2014/main" id="{2C859B7F-CA2D-4B43-85A5-9F8362F9ACB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667" t="35556" r="9166" b="32222"/>
          <a:stretch/>
        </p:blipFill>
        <p:spPr bwMode="auto">
          <a:xfrm>
            <a:off x="7162800" y="2583592"/>
            <a:ext cx="1752600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62EF687-29D3-9C4E-8E93-7F016D027D20}"/>
              </a:ext>
            </a:extLst>
          </p:cNvPr>
          <p:cNvSpPr txBox="1"/>
          <p:nvPr/>
        </p:nvSpPr>
        <p:spPr>
          <a:xfrm>
            <a:off x="4343400" y="3543300"/>
            <a:ext cx="15696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George Box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(1919 - 2013)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DC53CC-5ACC-B6F2-4473-E838F7BDF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159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806EF-EFED-3D45-AF40-69D8C0E53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Checkpoint:</a:t>
            </a:r>
            <a:r>
              <a:rPr lang="zh-CN" altLang="en-US" dirty="0"/>
              <a:t>  </a:t>
            </a:r>
            <a:r>
              <a:rPr lang="en-US" altLang="zh-CN" dirty="0"/>
              <a:t>Theory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1867A-DDC9-E3EC-175A-7A95269E7C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667249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Risk</a:t>
            </a:r>
            <a:r>
              <a:rPr lang="zh-CN" altLang="en-US" dirty="0"/>
              <a:t> </a:t>
            </a:r>
            <a:r>
              <a:rPr lang="en-US" altLang="zh-CN" dirty="0"/>
              <a:t>bounds for</a:t>
            </a:r>
            <a:r>
              <a:rPr lang="zh-CN" altLang="en-US" dirty="0"/>
              <a:t> </a:t>
            </a:r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regression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Risk bounds for a general learning</a:t>
            </a:r>
            <a:r>
              <a:rPr lang="zh-CN" altLang="en-US" dirty="0"/>
              <a:t> </a:t>
            </a:r>
            <a:r>
              <a:rPr lang="en-US" altLang="zh-CN" dirty="0"/>
              <a:t>problem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bounded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Observations:</a:t>
            </a:r>
          </a:p>
          <a:p>
            <a:pPr lvl="1"/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directly</a:t>
            </a:r>
            <a:r>
              <a:rPr lang="zh-CN" altLang="en-US" dirty="0"/>
              <a:t> </a:t>
            </a:r>
            <a:r>
              <a:rPr lang="en-US" altLang="zh-CN" dirty="0"/>
              <a:t>comparable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several</a:t>
            </a:r>
            <a:r>
              <a:rPr lang="zh-CN" altLang="en-US" dirty="0"/>
              <a:t> </a:t>
            </a:r>
            <a:r>
              <a:rPr lang="en-US" altLang="zh-CN" dirty="0"/>
              <a:t>reasons</a:t>
            </a:r>
          </a:p>
          <a:p>
            <a:pPr lvl="1"/>
            <a:r>
              <a:rPr lang="en-US" altLang="zh-CN" dirty="0"/>
              <a:t>Strong</a:t>
            </a:r>
            <a:r>
              <a:rPr lang="zh-CN" altLang="en-US" dirty="0"/>
              <a:t> </a:t>
            </a:r>
            <a:r>
              <a:rPr lang="en-US" altLang="zh-CN" dirty="0"/>
              <a:t>assumption</a:t>
            </a:r>
            <a:r>
              <a:rPr lang="zh-CN" altLang="en-US" dirty="0"/>
              <a:t> </a:t>
            </a:r>
            <a:r>
              <a:rPr lang="en-US" altLang="zh-CN" dirty="0"/>
              <a:t>=&gt;</a:t>
            </a:r>
            <a:r>
              <a:rPr lang="zh-CN" altLang="en-US" dirty="0"/>
              <a:t>  </a:t>
            </a:r>
            <a:r>
              <a:rPr lang="en-US" altLang="zh-CN" dirty="0"/>
              <a:t>Strong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</a:p>
          <a:p>
            <a:pPr lvl="1"/>
            <a:r>
              <a:rPr lang="en-US" altLang="zh-CN" dirty="0"/>
              <a:t>Weak</a:t>
            </a:r>
            <a:r>
              <a:rPr lang="zh-CN" altLang="en-US" dirty="0"/>
              <a:t> </a:t>
            </a:r>
            <a:r>
              <a:rPr lang="en-US" altLang="zh-CN" dirty="0"/>
              <a:t>assumption</a:t>
            </a:r>
            <a:r>
              <a:rPr lang="zh-CN" altLang="en-US" dirty="0"/>
              <a:t> </a:t>
            </a:r>
            <a:r>
              <a:rPr lang="en-US" altLang="zh-CN" dirty="0"/>
              <a:t>=&gt;</a:t>
            </a:r>
            <a:r>
              <a:rPr lang="zh-CN" altLang="en-US" dirty="0"/>
              <a:t> </a:t>
            </a:r>
            <a:r>
              <a:rPr lang="en-US" altLang="zh-CN" dirty="0"/>
              <a:t>Weak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808E5C-C717-4696-002E-C289F2317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2935" y="2285989"/>
            <a:ext cx="3271652" cy="7270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211FBDF-F319-FFC7-B036-A348EB5B6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5121" y="3844978"/>
            <a:ext cx="5213757" cy="859757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733F75-2CEF-C56F-7FE0-FBE1D67F8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2511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4564A-F5F8-2068-9B89-9F1DDB7AB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lecture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CFF98-5F13-A980-C1F4-BB377E002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Risk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bound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for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general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bounded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loss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functions</a:t>
            </a:r>
          </a:p>
          <a:p>
            <a:endParaRPr lang="en-US" dirty="0"/>
          </a:p>
          <a:p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endParaRPr lang="en-US" dirty="0"/>
          </a:p>
          <a:p>
            <a:endParaRPr lang="en-US" dirty="0"/>
          </a:p>
          <a:p>
            <a:r>
              <a:rPr lang="en-US" altLang="zh-CN" dirty="0"/>
              <a:t>Optimization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FFD61C-38CD-E088-B84E-22591666B4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45619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A2771-536B-3707-F2BD-05294A0D7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Recap:</a:t>
            </a:r>
            <a:r>
              <a:rPr lang="zh-CN" altLang="en-US" dirty="0"/>
              <a:t>  </a:t>
            </a:r>
            <a:r>
              <a:rPr lang="en-US" altLang="zh-CN" dirty="0"/>
              <a:t>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0CA9E-3927-FC8C-0C81-B6A8D07BAF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Hypothesis			from</a:t>
            </a:r>
          </a:p>
          <a:p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Example:</a:t>
            </a:r>
            <a:r>
              <a:rPr lang="zh-CN" altLang="en-US" dirty="0"/>
              <a:t>   </a:t>
            </a:r>
            <a:endParaRPr lang="en-US" altLang="zh-CN" dirty="0"/>
          </a:p>
          <a:p>
            <a:pPr lvl="1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regression</a:t>
            </a:r>
          </a:p>
          <a:p>
            <a:pPr lvl="1"/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classifiers</a:t>
            </a:r>
          </a:p>
          <a:p>
            <a:pPr lvl="1"/>
            <a:r>
              <a:rPr lang="en-US" altLang="zh-CN" dirty="0"/>
              <a:t>Decision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zh-CN" altLang="en-US" dirty="0"/>
              <a:t> </a:t>
            </a:r>
            <a:r>
              <a:rPr lang="en-US" altLang="zh-CN" dirty="0"/>
              <a:t>classifiers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4A2321-C6F7-FEB7-C3B0-3069C61304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0081" y="2415217"/>
            <a:ext cx="1943100" cy="3718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BDDD497-DAAD-6B2E-815E-BB7BAEBF88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6465" y="2393446"/>
            <a:ext cx="355600" cy="3429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06D3D50-EA59-3668-96A7-7338E755EB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1188" y="2889048"/>
            <a:ext cx="1901838" cy="439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2C146A4-F9DC-B578-8454-D72CF0D9D5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90081" y="1811784"/>
            <a:ext cx="5300338" cy="44672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A14B42-D0C0-91C9-73C9-85580F684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56016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BEE8A-3F11-DEA4-6DF5-B701DAC7F8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Typical</a:t>
            </a:r>
            <a:r>
              <a:rPr lang="zh-CN" altLang="en-US" dirty="0"/>
              <a:t> </a:t>
            </a:r>
            <a:r>
              <a:rPr lang="en-US" altLang="zh-CN" dirty="0"/>
              <a:t>problems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75163-CC7E-F1DB-E976-D5C3EE30D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Choose</a:t>
            </a:r>
            <a:r>
              <a:rPr lang="zh-CN" altLang="en-US" dirty="0"/>
              <a:t> </a:t>
            </a:r>
            <a:r>
              <a:rPr lang="en-US" altLang="zh-CN" dirty="0"/>
              <a:t>hypothesis</a:t>
            </a:r>
            <a:r>
              <a:rPr lang="zh-CN" altLang="en-US" dirty="0"/>
              <a:t> </a:t>
            </a:r>
            <a:r>
              <a:rPr lang="en-US" altLang="zh-CN" dirty="0"/>
              <a:t>class</a:t>
            </a:r>
          </a:p>
          <a:p>
            <a:pPr lvl="1"/>
            <a:r>
              <a:rPr lang="en-US" altLang="zh-CN" dirty="0"/>
              <a:t>Decision</a:t>
            </a:r>
            <a:r>
              <a:rPr lang="zh-CN" altLang="en-US" dirty="0"/>
              <a:t> </a:t>
            </a:r>
            <a:r>
              <a:rPr lang="en-US" altLang="zh-CN" dirty="0"/>
              <a:t>tree?</a:t>
            </a:r>
            <a:r>
              <a:rPr lang="zh-CN" altLang="en-US" dirty="0"/>
              <a:t>   </a:t>
            </a:r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classifier?</a:t>
            </a:r>
            <a:r>
              <a:rPr lang="zh-CN" altLang="en-US" dirty="0"/>
              <a:t> 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networks?</a:t>
            </a:r>
          </a:p>
          <a:p>
            <a:pPr lvl="1"/>
            <a:endParaRPr lang="en-US" dirty="0"/>
          </a:p>
          <a:p>
            <a:r>
              <a:rPr lang="en-US" altLang="zh-CN" dirty="0"/>
              <a:t>Choose</a:t>
            </a:r>
            <a:r>
              <a:rPr lang="zh-CN" altLang="en-US" dirty="0"/>
              <a:t> </a:t>
            </a:r>
            <a:r>
              <a:rPr lang="en-US" altLang="zh-CN" dirty="0"/>
              <a:t>hyperparameters</a:t>
            </a:r>
          </a:p>
          <a:p>
            <a:pPr lvl="1"/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decision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</a:p>
          <a:p>
            <a:pPr lvl="1"/>
            <a:r>
              <a:rPr lang="en-US" altLang="zh-CN" dirty="0"/>
              <a:t>Regularization</a:t>
            </a:r>
            <a:r>
              <a:rPr lang="zh-CN" altLang="en-US" dirty="0"/>
              <a:t> </a:t>
            </a:r>
            <a:r>
              <a:rPr lang="en-US" altLang="zh-CN" dirty="0"/>
              <a:t>weights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Ridge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altLang="zh-CN" dirty="0"/>
              <a:t>Lasso</a:t>
            </a:r>
          </a:p>
          <a:p>
            <a:pPr lvl="1"/>
            <a:endParaRPr lang="en-US" dirty="0"/>
          </a:p>
          <a:p>
            <a:r>
              <a:rPr lang="en-US" altLang="zh-CN" dirty="0"/>
              <a:t>Choose</a:t>
            </a:r>
            <a:r>
              <a:rPr lang="zh-CN" altLang="en-US" dirty="0"/>
              <a:t> </a:t>
            </a:r>
            <a:r>
              <a:rPr lang="en-US" altLang="zh-CN" dirty="0"/>
              <a:t>which</a:t>
            </a:r>
            <a:r>
              <a:rPr lang="zh-CN" altLang="en-US" dirty="0"/>
              <a:t> </a:t>
            </a:r>
            <a:r>
              <a:rPr lang="en-US" altLang="zh-CN" dirty="0"/>
              <a:t>set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features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include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5F20C7-8CE1-651E-E4BB-6F9877217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98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71212-9AEE-53A3-F058-BCEA20F3B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challenging</a:t>
            </a:r>
            <a:r>
              <a:rPr lang="zh-CN" altLang="en-US" dirty="0"/>
              <a:t> </a:t>
            </a:r>
            <a:r>
              <a:rPr lang="en-US" altLang="zh-CN" dirty="0"/>
              <a:t>because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observe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actual</a:t>
            </a:r>
            <a:r>
              <a:rPr lang="zh-CN" altLang="en-US" dirty="0"/>
              <a:t> </a:t>
            </a:r>
            <a:r>
              <a:rPr lang="en-US" altLang="zh-CN" b="1" i="1" dirty="0"/>
              <a:t>risk</a:t>
            </a:r>
            <a:r>
              <a:rPr lang="en-US" altLang="zh-CN" dirty="0"/>
              <a:t>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45975-4D8B-EAD0-1AB8-2703F18F6E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Empirical</a:t>
            </a:r>
            <a:r>
              <a:rPr lang="zh-CN" altLang="en-US" dirty="0"/>
              <a:t> </a:t>
            </a:r>
            <a:r>
              <a:rPr lang="en-US" altLang="zh-CN" dirty="0"/>
              <a:t>risk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often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poor</a:t>
            </a:r>
            <a:r>
              <a:rPr lang="zh-CN" altLang="en-US" dirty="0"/>
              <a:t> </a:t>
            </a:r>
            <a:r>
              <a:rPr lang="en-US" altLang="zh-CN" dirty="0"/>
              <a:t>surrogate</a:t>
            </a:r>
            <a:r>
              <a:rPr lang="zh-CN" altLang="en-US" dirty="0"/>
              <a:t> </a:t>
            </a:r>
            <a:r>
              <a:rPr lang="en-US" altLang="zh-CN" dirty="0"/>
              <a:t>due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optimization</a:t>
            </a:r>
            <a:r>
              <a:rPr lang="zh-CN" altLang="en-US" dirty="0"/>
              <a:t> </a:t>
            </a:r>
            <a:r>
              <a:rPr lang="en-US" altLang="zh-CN" dirty="0"/>
              <a:t>bias</a:t>
            </a:r>
            <a:r>
              <a:rPr lang="zh-CN" altLang="en-US" dirty="0"/>
              <a:t>  </a:t>
            </a:r>
            <a:endParaRPr lang="en-US" altLang="zh-CN" dirty="0"/>
          </a:p>
          <a:p>
            <a:pPr lvl="1"/>
            <a:r>
              <a:rPr lang="en-US" altLang="zh-CN" dirty="0"/>
              <a:t>Example:</a:t>
            </a:r>
            <a:r>
              <a:rPr lang="zh-CN" altLang="en-US" dirty="0"/>
              <a:t>  </a:t>
            </a:r>
            <a:r>
              <a:rPr lang="en-US" altLang="zh-CN" dirty="0"/>
              <a:t>1-Nearest</a:t>
            </a:r>
            <a:r>
              <a:rPr lang="zh-CN" altLang="en-US" dirty="0"/>
              <a:t> </a:t>
            </a:r>
            <a:r>
              <a:rPr lang="en-US" altLang="zh-CN" dirty="0"/>
              <a:t>Neighbor</a:t>
            </a:r>
            <a:r>
              <a:rPr lang="zh-CN" altLang="en-US" dirty="0"/>
              <a:t> </a:t>
            </a:r>
            <a:r>
              <a:rPr lang="en-US" altLang="zh-CN" dirty="0"/>
              <a:t>classifier</a:t>
            </a:r>
          </a:p>
          <a:p>
            <a:endParaRPr lang="en-US" altLang="zh-CN" dirty="0"/>
          </a:p>
          <a:p>
            <a:r>
              <a:rPr lang="en-US" altLang="zh-CN" dirty="0"/>
              <a:t>Two</a:t>
            </a:r>
            <a:r>
              <a:rPr lang="zh-CN" altLang="en-US" dirty="0"/>
              <a:t> </a:t>
            </a:r>
            <a:r>
              <a:rPr lang="en-US" altLang="zh-CN" dirty="0"/>
              <a:t>ideas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estimating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risk</a:t>
            </a:r>
          </a:p>
          <a:p>
            <a:pPr lvl="1"/>
            <a:r>
              <a:rPr lang="en-US" altLang="zh-CN" dirty="0"/>
              <a:t>Calculate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bound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actual</a:t>
            </a:r>
            <a:r>
              <a:rPr lang="zh-CN" altLang="en-US" dirty="0"/>
              <a:t> </a:t>
            </a:r>
            <a:r>
              <a:rPr lang="en-US" altLang="zh-CN" dirty="0"/>
              <a:t>risk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theory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endParaRPr lang="en-US" dirty="0"/>
          </a:p>
          <a:p>
            <a:pPr lvl="1"/>
            <a:r>
              <a:rPr lang="en-US" altLang="zh-CN" dirty="0"/>
              <a:t>Simulate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actual</a:t>
            </a:r>
            <a:r>
              <a:rPr lang="zh-CN" altLang="en-US" dirty="0"/>
              <a:t> </a:t>
            </a:r>
            <a:r>
              <a:rPr lang="en-US" altLang="zh-CN" dirty="0"/>
              <a:t>risk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dataset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training.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C75706-4165-A545-D32B-06C416ADF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8383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572CD-70DB-66B8-008C-88B2A541C7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dirty="0"/>
              <a:t>Empirically measuring the </a:t>
            </a:r>
            <a:r>
              <a:rPr lang="en-US" altLang="zh-CN" sz="4400" b="1" i="1" dirty="0"/>
              <a:t>Risk</a:t>
            </a:r>
            <a:r>
              <a:rPr lang="zh-CN" altLang="en-US" sz="4400" dirty="0"/>
              <a:t> </a:t>
            </a:r>
            <a:r>
              <a:rPr lang="en-US" sz="4400" dirty="0"/>
              <a:t>by splitting the data into:  </a:t>
            </a:r>
            <a:r>
              <a:rPr lang="en-US" altLang="en-US" sz="4400" dirty="0"/>
              <a:t>Training, Test, and Validation Sets</a:t>
            </a:r>
            <a:endParaRPr lang="en-US" dirty="0"/>
          </a:p>
        </p:txBody>
      </p:sp>
      <p:pic>
        <p:nvPicPr>
          <p:cNvPr id="4" name="Picture 2" descr="m:caption">
            <a:extLst>
              <a:ext uri="{FF2B5EF4-FFF2-40B4-BE49-F238E27FC236}">
                <a16:creationId xmlns:a16="http://schemas.microsoft.com/office/drawing/2014/main" id="{FC1A45EC-8328-6F96-0012-04E6A087D2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075" y="2163929"/>
            <a:ext cx="3797300" cy="212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12291B4-ABCE-CBC4-611E-6B79507C0A9B}"/>
              </a:ext>
            </a:extLst>
          </p:cNvPr>
          <p:cNvSpPr txBox="1"/>
          <p:nvPr/>
        </p:nvSpPr>
        <p:spPr>
          <a:xfrm>
            <a:off x="4572000" y="2413337"/>
            <a:ext cx="450525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Validation set </a:t>
            </a:r>
            <a:r>
              <a:rPr lang="en-US" dirty="0"/>
              <a:t>is used for model-selection: </a:t>
            </a:r>
          </a:p>
          <a:p>
            <a:pPr marL="285750" indent="-285750">
              <a:buFontTx/>
              <a:buChar char="-"/>
            </a:pPr>
            <a:r>
              <a:rPr lang="en-US" dirty="0"/>
              <a:t>choosing decision tree vs. linear classifier</a:t>
            </a:r>
          </a:p>
          <a:p>
            <a:pPr marL="285750" indent="-285750">
              <a:buFontTx/>
              <a:buChar char="-"/>
            </a:pPr>
            <a:r>
              <a:rPr lang="en-US" dirty="0"/>
              <a:t>Select features, tune hyperparameters</a:t>
            </a:r>
          </a:p>
          <a:p>
            <a:endParaRPr lang="en-US" b="1" dirty="0"/>
          </a:p>
          <a:p>
            <a:r>
              <a:rPr lang="en-US" b="1" dirty="0"/>
              <a:t>Test set </a:t>
            </a:r>
            <a:r>
              <a:rPr lang="en-US" dirty="0"/>
              <a:t>is used only once to report the final results.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4F72C0-82D0-C910-DF02-44DFD4B24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91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9FFF4-21DE-D621-193F-549BE449B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Cross-validation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19252-ADAE-EC69-9AA4-4149B6AFE1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982065"/>
            <a:ext cx="7886700" cy="2194898"/>
          </a:xfrm>
        </p:spPr>
        <p:txBody>
          <a:bodyPr>
            <a:normAutofit fontScale="85000" lnSpcReduction="20000"/>
          </a:bodyPr>
          <a:lstStyle/>
          <a:p>
            <a:r>
              <a:rPr lang="en-US" altLang="zh-CN" dirty="0"/>
              <a:t>Pros:</a:t>
            </a:r>
            <a:r>
              <a:rPr lang="zh-CN" altLang="en-US" dirty="0"/>
              <a:t>  </a:t>
            </a:r>
            <a:endParaRPr lang="en-US" altLang="zh-CN" dirty="0"/>
          </a:p>
          <a:p>
            <a:pPr lvl="1"/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assumption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generating</a:t>
            </a:r>
            <a:r>
              <a:rPr lang="zh-CN" altLang="en-US" dirty="0"/>
              <a:t> </a:t>
            </a:r>
            <a:r>
              <a:rPr lang="en-US" altLang="zh-CN" dirty="0"/>
              <a:t>distributions,</a:t>
            </a:r>
            <a:r>
              <a:rPr lang="zh-CN" altLang="en-US" dirty="0"/>
              <a:t> </a:t>
            </a:r>
            <a:r>
              <a:rPr lang="en-US" altLang="zh-CN" dirty="0"/>
              <a:t>except</a:t>
            </a:r>
            <a:r>
              <a:rPr lang="zh-CN" altLang="en-US" dirty="0"/>
              <a:t> </a:t>
            </a:r>
            <a:r>
              <a:rPr lang="en-US" altLang="zh-CN" dirty="0" err="1"/>
              <a:t>iid</a:t>
            </a:r>
            <a:r>
              <a:rPr lang="en-US" altLang="zh-CN" dirty="0"/>
              <a:t>.</a:t>
            </a:r>
          </a:p>
          <a:p>
            <a:pPr lvl="1"/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waste</a:t>
            </a:r>
            <a:r>
              <a:rPr lang="zh-CN" altLang="en-US" dirty="0"/>
              <a:t> </a:t>
            </a:r>
            <a:r>
              <a:rPr lang="en-US" altLang="zh-CN" dirty="0"/>
              <a:t>data,</a:t>
            </a:r>
            <a:r>
              <a:rPr lang="zh-CN" altLang="en-US" dirty="0"/>
              <a:t> </a:t>
            </a:r>
            <a:r>
              <a:rPr lang="en-US" altLang="zh-CN" dirty="0"/>
              <a:t>comparing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holdout.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Cons:</a:t>
            </a:r>
          </a:p>
          <a:p>
            <a:pPr lvl="1"/>
            <a:r>
              <a:rPr lang="en-US" altLang="zh-CN" dirty="0"/>
              <a:t>It</a:t>
            </a:r>
            <a:r>
              <a:rPr lang="zh-CN" altLang="en-US" dirty="0"/>
              <a:t> </a:t>
            </a:r>
            <a:r>
              <a:rPr lang="en-US" altLang="zh-CN" dirty="0"/>
              <a:t>evaluates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applying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(S-1)/S</a:t>
            </a:r>
            <a:r>
              <a:rPr lang="zh-CN" altLang="en-US" dirty="0"/>
              <a:t> </a:t>
            </a:r>
            <a:r>
              <a:rPr lang="en-US" altLang="zh-CN" dirty="0"/>
              <a:t>fraction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</a:p>
          <a:p>
            <a:pPr lvl="1"/>
            <a:r>
              <a:rPr lang="en-US" altLang="zh-CN" dirty="0"/>
              <a:t>Computation</a:t>
            </a:r>
            <a:r>
              <a:rPr lang="zh-CN" altLang="en-US" dirty="0"/>
              <a:t> </a:t>
            </a:r>
            <a:r>
              <a:rPr lang="en-US" altLang="zh-CN" dirty="0"/>
              <a:t>cost</a:t>
            </a:r>
            <a:r>
              <a:rPr lang="zh-CN" altLang="en-US" dirty="0"/>
              <a:t> 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O(S</a:t>
            </a:r>
            <a:r>
              <a:rPr lang="zh-CN" altLang="en-US" dirty="0"/>
              <a:t>  *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models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select</a:t>
            </a:r>
            <a:r>
              <a:rPr lang="zh-CN" altLang="en-US" dirty="0"/>
              <a:t> </a:t>
            </a:r>
            <a:r>
              <a:rPr lang="en-US" altLang="zh-CN" dirty="0"/>
              <a:t>from)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CC084D-BF4B-B4D5-A583-55FA3F6931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754" y="1515908"/>
            <a:ext cx="8270492" cy="2303923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CEDEA1-C069-2349-3763-FF49615EE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4757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B57231-71DE-867D-D118-81A14E31F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approaches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C14D2-DDD4-7710-5FE1-4154D88D87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AIC</a:t>
            </a:r>
            <a:r>
              <a:rPr lang="zh-CN" altLang="en-US" dirty="0"/>
              <a:t> </a:t>
            </a:r>
            <a:r>
              <a:rPr lang="en-US" altLang="zh-CN" dirty="0"/>
              <a:t>(Akaike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Criteria)</a:t>
            </a:r>
            <a:r>
              <a:rPr lang="zh-CN" altLang="en-US" dirty="0"/>
              <a:t> </a:t>
            </a:r>
            <a:r>
              <a:rPr lang="en-US" altLang="zh-CN" dirty="0"/>
              <a:t>/</a:t>
            </a:r>
            <a:r>
              <a:rPr lang="zh-CN" altLang="en-US" dirty="0"/>
              <a:t> </a:t>
            </a:r>
            <a:r>
              <a:rPr lang="en-US" dirty="0"/>
              <a:t>BIC</a:t>
            </a:r>
            <a:r>
              <a:rPr lang="zh-CN" altLang="en-US" dirty="0"/>
              <a:t> </a:t>
            </a:r>
            <a:r>
              <a:rPr lang="en-US" altLang="zh-CN" dirty="0"/>
              <a:t>(Bayesian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criteria)</a:t>
            </a:r>
            <a:r>
              <a:rPr lang="zh-CN" altLang="en-US" dirty="0"/>
              <a:t>    </a:t>
            </a:r>
            <a:endParaRPr lang="en-US" altLang="zh-CN" dirty="0"/>
          </a:p>
          <a:p>
            <a:pPr lvl="1"/>
            <a:r>
              <a:rPr lang="en-US" altLang="zh-CN" dirty="0"/>
              <a:t>(see</a:t>
            </a:r>
            <a:r>
              <a:rPr lang="zh-CN" altLang="en-US" dirty="0"/>
              <a:t> </a:t>
            </a:r>
            <a:r>
              <a:rPr lang="en-US" altLang="zh-CN" dirty="0"/>
              <a:t>PRML</a:t>
            </a:r>
            <a:r>
              <a:rPr lang="zh-CN" altLang="en-US" dirty="0"/>
              <a:t> </a:t>
            </a:r>
            <a:r>
              <a:rPr lang="en-US" altLang="zh-CN" dirty="0"/>
              <a:t>Section</a:t>
            </a:r>
            <a:r>
              <a:rPr lang="zh-CN" altLang="en-US" dirty="0"/>
              <a:t> </a:t>
            </a:r>
            <a:r>
              <a:rPr lang="en-US" altLang="zh-CN" dirty="0"/>
              <a:t>1.3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4.4.1)</a:t>
            </a:r>
          </a:p>
          <a:p>
            <a:pPr lvl="1"/>
            <a:endParaRPr lang="en-US" dirty="0"/>
          </a:p>
          <a:p>
            <a:r>
              <a:rPr lang="en-US" altLang="zh-CN" dirty="0"/>
              <a:t>Effective</a:t>
            </a:r>
            <a:r>
              <a:rPr lang="zh-CN" altLang="en-US" dirty="0"/>
              <a:t> </a:t>
            </a:r>
            <a:r>
              <a:rPr lang="en-US" altLang="zh-CN" dirty="0"/>
              <a:t>degree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freedom</a:t>
            </a:r>
          </a:p>
          <a:p>
            <a:pPr lvl="1"/>
            <a:r>
              <a:rPr lang="en-US" altLang="zh-CN" dirty="0"/>
              <a:t>Measuring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effective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parameters</a:t>
            </a:r>
          </a:p>
          <a:p>
            <a:pPr lvl="1"/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fixed-design</a:t>
            </a:r>
            <a:r>
              <a:rPr lang="zh-CN" altLang="en-US" dirty="0"/>
              <a:t> </a:t>
            </a:r>
            <a:r>
              <a:rPr lang="en-US" altLang="zh-CN" dirty="0"/>
              <a:t>regression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square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Gaussian</a:t>
            </a:r>
            <a:r>
              <a:rPr lang="zh-CN" altLang="en-US" dirty="0"/>
              <a:t> </a:t>
            </a:r>
            <a:r>
              <a:rPr lang="en-US" altLang="zh-CN" dirty="0"/>
              <a:t>noise,</a:t>
            </a:r>
            <a:r>
              <a:rPr lang="zh-CN" altLang="en-US" dirty="0"/>
              <a:t> </a:t>
            </a:r>
            <a:r>
              <a:rPr lang="en-US" altLang="zh-CN" dirty="0"/>
              <a:t>any</a:t>
            </a:r>
            <a:r>
              <a:rPr lang="zh-CN" altLang="en-US" dirty="0"/>
              <a:t> </a:t>
            </a:r>
            <a:r>
              <a:rPr lang="en-US" altLang="zh-CN" dirty="0"/>
              <a:t>estimator: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145C8E-1B4C-58BE-0F3E-F81254FBE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281" y="5077234"/>
            <a:ext cx="4175842" cy="7769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2F272C-E97B-D67B-19DB-2D411B1FC581}"/>
              </a:ext>
            </a:extLst>
          </p:cNvPr>
          <p:cNvSpPr txBox="1"/>
          <p:nvPr/>
        </p:nvSpPr>
        <p:spPr>
          <a:xfrm>
            <a:off x="1627781" y="6308208"/>
            <a:ext cx="58388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So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if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one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can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estimate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 err="1">
                <a:solidFill>
                  <a:srgbClr val="C00000"/>
                </a:solidFill>
              </a:rPr>
              <a:t>df</a:t>
            </a:r>
            <a:r>
              <a:rPr lang="en-US" altLang="zh-CN" dirty="0">
                <a:solidFill>
                  <a:srgbClr val="C00000"/>
                </a:solidFill>
              </a:rPr>
              <a:t>,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then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can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use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it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for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model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selection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DF9BA6-A77F-2FAC-83B8-7E084A4BE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4015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42A45-8742-38F7-40E3-B96E6332B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Effective</a:t>
            </a:r>
            <a:r>
              <a:rPr lang="zh-CN" altLang="en-US" dirty="0"/>
              <a:t> </a:t>
            </a:r>
            <a:r>
              <a:rPr lang="en-US" altLang="zh-CN" dirty="0"/>
              <a:t>degree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freedom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Regularized</a:t>
            </a:r>
            <a:r>
              <a:rPr lang="zh-CN" altLang="en-US" dirty="0"/>
              <a:t> </a:t>
            </a:r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Regression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4AD582-B609-07D5-9D10-013F0CD111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Ridge</a:t>
            </a:r>
            <a:r>
              <a:rPr lang="zh-CN" altLang="en-US" dirty="0"/>
              <a:t> </a:t>
            </a:r>
            <a:r>
              <a:rPr lang="en-US" altLang="zh-CN" dirty="0"/>
              <a:t>regression</a:t>
            </a:r>
          </a:p>
          <a:p>
            <a:endParaRPr lang="en-US" dirty="0"/>
          </a:p>
          <a:p>
            <a:pPr lvl="1"/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parameters,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regularization</a:t>
            </a:r>
          </a:p>
          <a:p>
            <a:pPr lvl="1"/>
            <a:r>
              <a:rPr lang="en-US" altLang="zh-CN" dirty="0"/>
              <a:t>Independent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y,</a:t>
            </a:r>
            <a:r>
              <a:rPr lang="zh-CN" altLang="en-US" dirty="0"/>
              <a:t> 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computed</a:t>
            </a:r>
            <a:r>
              <a:rPr lang="zh-CN" altLang="en-US" dirty="0"/>
              <a:t> </a:t>
            </a:r>
            <a:r>
              <a:rPr lang="en-US" altLang="zh-CN" dirty="0"/>
              <a:t>ahead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endParaRPr lang="en-US" dirty="0"/>
          </a:p>
          <a:p>
            <a:endParaRPr lang="en-US" dirty="0"/>
          </a:p>
          <a:p>
            <a:r>
              <a:rPr lang="en-US" altLang="zh-CN" dirty="0"/>
              <a:t>Lasso</a:t>
            </a:r>
          </a:p>
          <a:p>
            <a:endParaRPr lang="en-US" dirty="0"/>
          </a:p>
          <a:p>
            <a:pPr lvl="1"/>
            <a:r>
              <a:rPr lang="en-US" altLang="zh-CN" dirty="0"/>
              <a:t>Expected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non-zero</a:t>
            </a:r>
            <a:r>
              <a:rPr lang="zh-CN" altLang="en-US" dirty="0"/>
              <a:t> </a:t>
            </a:r>
            <a:r>
              <a:rPr lang="en-US" altLang="zh-CN" dirty="0"/>
              <a:t>weights</a:t>
            </a:r>
            <a:r>
              <a:rPr lang="zh-CN" altLang="en-US" dirty="0"/>
              <a:t> </a:t>
            </a:r>
            <a:r>
              <a:rPr lang="en-US" altLang="zh-CN" dirty="0"/>
              <a:t>--</a:t>
            </a:r>
            <a:r>
              <a:rPr lang="zh-CN" altLang="en-US" dirty="0"/>
              <a:t> </a:t>
            </a:r>
            <a:r>
              <a:rPr lang="en-US" altLang="zh-CN" dirty="0"/>
              <a:t>Sparsity.</a:t>
            </a:r>
          </a:p>
          <a:p>
            <a:pPr lvl="1"/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truly</a:t>
            </a:r>
            <a:r>
              <a:rPr lang="zh-CN" altLang="en-US" dirty="0"/>
              <a:t> </a:t>
            </a:r>
            <a:r>
              <a:rPr lang="en-US" altLang="zh-CN" dirty="0"/>
              <a:t>remarkable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get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via</a:t>
            </a:r>
            <a:r>
              <a:rPr lang="zh-CN" altLang="en-US" dirty="0"/>
              <a:t> </a:t>
            </a:r>
            <a:r>
              <a:rPr lang="en-US" altLang="zh-CN" dirty="0"/>
              <a:t>L1-regularization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99A5BE9-2381-31E9-8EE6-307763880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7089" y="2234482"/>
            <a:ext cx="4589821" cy="37607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CF77A5-BEB1-A770-5FB2-DC585DF87F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2055" y="3724677"/>
            <a:ext cx="2933973" cy="8768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D6D6AA-B9AB-91FD-10E7-A9F24CC72738}"/>
              </a:ext>
            </a:extLst>
          </p:cNvPr>
          <p:cNvSpPr txBox="1"/>
          <p:nvPr/>
        </p:nvSpPr>
        <p:spPr>
          <a:xfrm>
            <a:off x="1474838" y="5992297"/>
            <a:ext cx="73004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See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e.g.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altLang="zh-CN" dirty="0">
                <a:solidFill>
                  <a:srgbClr val="0070C0"/>
                </a:solidFill>
              </a:rPr>
              <a:t>: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  <a:hlinkClick r:id="rId4"/>
              </a:rPr>
              <a:t>https://www.stat.cmu.edu/~ryantibs/papers/lassodf.pdf</a:t>
            </a:r>
            <a:r>
              <a:rPr lang="zh-CN" altLang="en-US" dirty="0">
                <a:solidFill>
                  <a:srgbClr val="0070C0"/>
                </a:solidFill>
              </a:rPr>
              <a:t> </a:t>
            </a:r>
            <a:endParaRPr lang="en-US" dirty="0">
              <a:solidFill>
                <a:srgbClr val="0070C0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3E98F-692F-0EF3-D545-630E2FF02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03722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D9AD5-EB41-ECA1-E5B7-63D3BF7C3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Checkpoint:</a:t>
            </a:r>
            <a:r>
              <a:rPr lang="zh-CN" altLang="en-US" dirty="0"/>
              <a:t> 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4C746-CA6E-7A9D-D289-0789594D4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Three</a:t>
            </a:r>
            <a:r>
              <a:rPr lang="zh-CN" altLang="en-US" dirty="0"/>
              <a:t> </a:t>
            </a:r>
            <a:r>
              <a:rPr lang="en-US" altLang="zh-CN" dirty="0"/>
              <a:t>approaches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altLang="zh-CN" dirty="0"/>
              <a:t>Holdout</a:t>
            </a:r>
            <a:endParaRPr lang="en-US" dirty="0"/>
          </a:p>
          <a:p>
            <a:pPr lvl="1"/>
            <a:r>
              <a:rPr lang="en-US" altLang="zh-CN" dirty="0"/>
              <a:t>Cross</a:t>
            </a:r>
            <a:r>
              <a:rPr lang="zh-CN" altLang="en-US" dirty="0"/>
              <a:t> </a:t>
            </a:r>
            <a:r>
              <a:rPr lang="en-US" altLang="zh-CN" dirty="0"/>
              <a:t>validation</a:t>
            </a:r>
            <a:endParaRPr lang="en-US" dirty="0"/>
          </a:p>
          <a:p>
            <a:pPr lvl="1"/>
            <a:r>
              <a:rPr lang="en-US" altLang="zh-CN" dirty="0"/>
              <a:t>Penalize</a:t>
            </a:r>
            <a:r>
              <a:rPr lang="zh-CN" altLang="en-US" dirty="0"/>
              <a:t> </a:t>
            </a:r>
            <a:r>
              <a:rPr lang="en-US" altLang="zh-CN" dirty="0"/>
              <a:t>information</a:t>
            </a:r>
            <a:r>
              <a:rPr lang="zh-CN" altLang="en-US" dirty="0"/>
              <a:t> </a:t>
            </a:r>
            <a:r>
              <a:rPr lang="en-US" altLang="zh-CN" dirty="0"/>
              <a:t>criteria</a:t>
            </a:r>
          </a:p>
          <a:p>
            <a:pPr lvl="1"/>
            <a:endParaRPr lang="en-US" dirty="0"/>
          </a:p>
          <a:p>
            <a:r>
              <a:rPr lang="en-US" altLang="zh-CN" dirty="0"/>
              <a:t>Cross</a:t>
            </a:r>
            <a:r>
              <a:rPr lang="zh-CN" altLang="en-US" dirty="0"/>
              <a:t> </a:t>
            </a:r>
            <a:r>
              <a:rPr lang="en-US" altLang="zh-CN" dirty="0"/>
              <a:t>validation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commonly</a:t>
            </a:r>
            <a:r>
              <a:rPr lang="zh-CN" altLang="en-US" dirty="0"/>
              <a:t> </a:t>
            </a:r>
            <a:r>
              <a:rPr lang="en-US" altLang="zh-CN" dirty="0"/>
              <a:t>used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practice.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9FCEF7-F532-881A-5B0A-A29105D4A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6020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4564A-F5F8-2068-9B89-9F1DDB7AB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Remainder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lecture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CFF98-5F13-A980-C1F4-BB377E002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Risk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bound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for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general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bounded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loss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functions</a:t>
            </a:r>
          </a:p>
          <a:p>
            <a:endParaRPr lang="en-US" dirty="0"/>
          </a:p>
          <a:p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Model</a:t>
            </a:r>
            <a:r>
              <a:rPr lang="zh-CN" alt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bg1">
                    <a:lumMod val="75000"/>
                  </a:schemeClr>
                </a:solidFill>
              </a:rPr>
              <a:t>selection</a:t>
            </a:r>
            <a:endParaRPr lang="en-US" dirty="0">
              <a:solidFill>
                <a:schemeClr val="bg1">
                  <a:lumMod val="75000"/>
                </a:schemeClr>
              </a:solidFill>
            </a:endParaRPr>
          </a:p>
          <a:p>
            <a:endParaRPr lang="en-US" dirty="0"/>
          </a:p>
          <a:p>
            <a:r>
              <a:rPr lang="en-US" altLang="zh-CN" dirty="0"/>
              <a:t>Optimization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4957DE-AF92-0A15-082A-F55A2A694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7216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D6511-47FB-C3E7-737B-6B8D0BB94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solve</a:t>
            </a:r>
            <a:r>
              <a:rPr lang="zh-CN" altLang="en-US" dirty="0"/>
              <a:t> </a:t>
            </a:r>
            <a:r>
              <a:rPr lang="en-US" altLang="zh-CN" dirty="0"/>
              <a:t>ERM?</a:t>
            </a:r>
            <a:endParaRPr lang="en-US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B8169CDE-27D9-2224-EE1A-8B8C9240E4B5}"/>
              </a:ext>
            </a:extLst>
          </p:cNvPr>
          <p:cNvSpPr/>
          <p:nvPr/>
        </p:nvSpPr>
        <p:spPr bwMode="auto">
          <a:xfrm>
            <a:off x="3241082" y="1668059"/>
            <a:ext cx="2590800" cy="1447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r>
              <a:rPr lang="en-US" sz="2000" dirty="0">
                <a:solidFill>
                  <a:schemeClr val="tx1"/>
                </a:solidFill>
                <a:latin typeface="Arial" charset="0"/>
              </a:rPr>
              <a:t>Modeling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81C9EF6-3043-B8EC-05BC-3926A43074BC}"/>
              </a:ext>
            </a:extLst>
          </p:cNvPr>
          <p:cNvSpPr/>
          <p:nvPr/>
        </p:nvSpPr>
        <p:spPr bwMode="auto">
          <a:xfrm>
            <a:off x="1640882" y="4303309"/>
            <a:ext cx="2590800" cy="1447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r>
              <a:rPr lang="en-US" sz="2000" dirty="0">
                <a:solidFill>
                  <a:schemeClr val="tx1"/>
                </a:solidFill>
                <a:latin typeface="Arial" charset="0"/>
              </a:rPr>
              <a:t>Inference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5683C6C-E681-E8EC-5575-5B19AB11BE10}"/>
              </a:ext>
            </a:extLst>
          </p:cNvPr>
          <p:cNvSpPr/>
          <p:nvPr/>
        </p:nvSpPr>
        <p:spPr bwMode="auto">
          <a:xfrm>
            <a:off x="4996857" y="4303309"/>
            <a:ext cx="2590800" cy="1447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none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r>
              <a:rPr lang="en-US" sz="2000" dirty="0">
                <a:solidFill>
                  <a:schemeClr val="tx1"/>
                </a:solidFill>
                <a:latin typeface="Arial" charset="0"/>
              </a:rPr>
              <a:t>Learning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A9C0B0-5B23-B7F7-157E-C340F5A4BE72}"/>
              </a:ext>
            </a:extLst>
          </p:cNvPr>
          <p:cNvSpPr txBox="1"/>
          <p:nvPr/>
        </p:nvSpPr>
        <p:spPr>
          <a:xfrm>
            <a:off x="3213520" y="3127469"/>
            <a:ext cx="32752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accent2"/>
                </a:solidFill>
              </a:rPr>
              <a:t>-</a:t>
            </a:r>
            <a:r>
              <a:rPr lang="zh-CN" altLang="en-US" dirty="0">
                <a:solidFill>
                  <a:schemeClr val="accent2"/>
                </a:solidFill>
              </a:rPr>
              <a:t> </a:t>
            </a:r>
            <a:r>
              <a:rPr lang="en-US" altLang="zh-CN" dirty="0">
                <a:solidFill>
                  <a:schemeClr val="accent2"/>
                </a:solidFill>
              </a:rPr>
              <a:t>Feature</a:t>
            </a:r>
            <a:r>
              <a:rPr lang="zh-CN" altLang="en-US" dirty="0">
                <a:solidFill>
                  <a:schemeClr val="accent2"/>
                </a:solidFill>
              </a:rPr>
              <a:t> </a:t>
            </a:r>
            <a:r>
              <a:rPr lang="en-US" altLang="zh-CN" dirty="0">
                <a:solidFill>
                  <a:schemeClr val="accent2"/>
                </a:solidFill>
              </a:rPr>
              <a:t>engineering</a:t>
            </a:r>
          </a:p>
          <a:p>
            <a:r>
              <a:rPr lang="en-US" altLang="zh-CN" dirty="0">
                <a:solidFill>
                  <a:schemeClr val="accent2"/>
                </a:solidFill>
              </a:rPr>
              <a:t>-</a:t>
            </a:r>
            <a:r>
              <a:rPr lang="zh-CN" altLang="en-US" dirty="0">
                <a:solidFill>
                  <a:schemeClr val="accent2"/>
                </a:solidFill>
              </a:rPr>
              <a:t> </a:t>
            </a:r>
            <a:r>
              <a:rPr lang="en-US" altLang="zh-CN" dirty="0">
                <a:solidFill>
                  <a:schemeClr val="accent2"/>
                </a:solidFill>
              </a:rPr>
              <a:t>Specify</a:t>
            </a:r>
            <a:r>
              <a:rPr lang="zh-CN" altLang="en-US" dirty="0">
                <a:solidFill>
                  <a:schemeClr val="accent2"/>
                </a:solidFill>
              </a:rPr>
              <a:t> </a:t>
            </a:r>
            <a:r>
              <a:rPr lang="en-US" altLang="zh-CN" dirty="0">
                <a:solidFill>
                  <a:schemeClr val="accent2"/>
                </a:solidFill>
              </a:rPr>
              <a:t>a</a:t>
            </a:r>
            <a:r>
              <a:rPr lang="zh-CN" altLang="en-US" dirty="0">
                <a:solidFill>
                  <a:schemeClr val="accent2"/>
                </a:solidFill>
              </a:rPr>
              <a:t> </a:t>
            </a:r>
            <a:r>
              <a:rPr lang="en-US" altLang="zh-CN" dirty="0">
                <a:solidFill>
                  <a:schemeClr val="accent2"/>
                </a:solidFill>
              </a:rPr>
              <a:t>family</a:t>
            </a:r>
            <a:r>
              <a:rPr lang="zh-CN" altLang="en-US" dirty="0">
                <a:solidFill>
                  <a:schemeClr val="accent2"/>
                </a:solidFill>
              </a:rPr>
              <a:t> </a:t>
            </a:r>
            <a:r>
              <a:rPr lang="en-US" altLang="zh-CN" dirty="0">
                <a:solidFill>
                  <a:schemeClr val="accent2"/>
                </a:solidFill>
              </a:rPr>
              <a:t>of</a:t>
            </a:r>
            <a:r>
              <a:rPr lang="zh-CN" altLang="en-US" dirty="0">
                <a:solidFill>
                  <a:schemeClr val="accent2"/>
                </a:solidFill>
              </a:rPr>
              <a:t> </a:t>
            </a:r>
            <a:r>
              <a:rPr lang="en-US" altLang="zh-CN" dirty="0">
                <a:solidFill>
                  <a:schemeClr val="accent2"/>
                </a:solidFill>
              </a:rPr>
              <a:t>classifiers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60F9C62-1955-6D94-7831-1C9DEDB8469C}"/>
              </a:ext>
            </a:extLst>
          </p:cNvPr>
          <p:cNvSpPr txBox="1"/>
          <p:nvPr/>
        </p:nvSpPr>
        <p:spPr>
          <a:xfrm>
            <a:off x="4983887" y="5856251"/>
            <a:ext cx="4160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C00000"/>
                </a:solidFill>
              </a:rPr>
              <a:t>Learning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the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best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performing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classifier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8CAD17-01DA-219F-D9C1-CEEAA7D99CAB}"/>
              </a:ext>
            </a:extLst>
          </p:cNvPr>
          <p:cNvSpPr txBox="1"/>
          <p:nvPr/>
        </p:nvSpPr>
        <p:spPr>
          <a:xfrm>
            <a:off x="1491014" y="5879542"/>
            <a:ext cx="3095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accent1">
                    <a:lumMod val="90000"/>
                  </a:schemeClr>
                </a:solidFill>
              </a:rPr>
              <a:t>Apply</a:t>
            </a:r>
            <a:r>
              <a:rPr lang="zh-CN" altLang="en-US" dirty="0">
                <a:solidFill>
                  <a:schemeClr val="accent1">
                    <a:lumMod val="9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1">
                    <a:lumMod val="90000"/>
                  </a:schemeClr>
                </a:solidFill>
              </a:rPr>
              <a:t>the</a:t>
            </a:r>
            <a:r>
              <a:rPr lang="zh-CN" altLang="en-US" dirty="0">
                <a:solidFill>
                  <a:schemeClr val="accent1">
                    <a:lumMod val="9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1">
                    <a:lumMod val="90000"/>
                  </a:schemeClr>
                </a:solidFill>
              </a:rPr>
              <a:t>classifier</a:t>
            </a:r>
            <a:r>
              <a:rPr lang="zh-CN" altLang="en-US" dirty="0">
                <a:solidFill>
                  <a:schemeClr val="accent1">
                    <a:lumMod val="9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1">
                    <a:lumMod val="90000"/>
                  </a:schemeClr>
                </a:solidFill>
              </a:rPr>
              <a:t>to</a:t>
            </a:r>
            <a:r>
              <a:rPr lang="zh-CN" altLang="en-US" dirty="0">
                <a:solidFill>
                  <a:schemeClr val="accent1">
                    <a:lumMod val="90000"/>
                  </a:schemeClr>
                </a:solidFill>
              </a:rPr>
              <a:t> </a:t>
            </a:r>
            <a:r>
              <a:rPr lang="en-US" altLang="zh-CN" dirty="0">
                <a:solidFill>
                  <a:schemeClr val="accent1">
                    <a:lumMod val="90000"/>
                  </a:schemeClr>
                </a:solidFill>
              </a:rPr>
              <a:t>emails</a:t>
            </a:r>
            <a:endParaRPr lang="en-US" dirty="0">
              <a:solidFill>
                <a:schemeClr val="accent1">
                  <a:lumMod val="90000"/>
                </a:schemeClr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0DD895-B87E-0383-5A59-6C80A48421BE}"/>
              </a:ext>
            </a:extLst>
          </p:cNvPr>
          <p:cNvSpPr/>
          <p:nvPr/>
        </p:nvSpPr>
        <p:spPr>
          <a:xfrm>
            <a:off x="4688882" y="4030259"/>
            <a:ext cx="3997918" cy="24384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D9797B4-810F-CD4B-2CAA-8C1F9ED47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47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1CAC2B-FA24-7F44-A8EB-0F62D1C19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Recap</a:t>
            </a:r>
            <a:r>
              <a:rPr lang="en-US" dirty="0"/>
              <a:t>: Linear classifiers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AE812-8A08-A944-8136-19CA9AFCE9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Score(x)  =  w</a:t>
            </a:r>
            <a:r>
              <a:rPr lang="en-US" altLang="zh-CN" baseline="-25000" dirty="0"/>
              <a:t>0</a:t>
            </a:r>
            <a:r>
              <a:rPr lang="en-US" altLang="zh-CN" dirty="0"/>
              <a:t> + w</a:t>
            </a:r>
            <a:r>
              <a:rPr lang="en-US" altLang="zh-CN" baseline="-25000" dirty="0"/>
              <a:t>1 </a:t>
            </a:r>
            <a:r>
              <a:rPr lang="en-US" altLang="zh-CN" dirty="0"/>
              <a:t>* </a:t>
            </a:r>
            <a:r>
              <a:rPr lang="en-US" altLang="zh-CN" b="1" dirty="0"/>
              <a:t>1</a:t>
            </a:r>
            <a:r>
              <a:rPr lang="en-US" altLang="zh-CN" dirty="0"/>
              <a:t>(hyperlinks) + w</a:t>
            </a:r>
            <a:r>
              <a:rPr lang="en-US" altLang="zh-CN" baseline="-25000" dirty="0"/>
              <a:t>2</a:t>
            </a:r>
            <a:r>
              <a:rPr lang="en-US" altLang="zh-CN" dirty="0"/>
              <a:t> * </a:t>
            </a:r>
            <a:r>
              <a:rPr lang="en-US" altLang="zh-CN" b="1" dirty="0"/>
              <a:t>1</a:t>
            </a:r>
            <a:r>
              <a:rPr lang="en-US" altLang="zh-CN" dirty="0"/>
              <a:t>(contact list) + w</a:t>
            </a:r>
            <a:r>
              <a:rPr lang="en-US" altLang="zh-CN" baseline="-25000" dirty="0"/>
              <a:t>3</a:t>
            </a:r>
            <a:r>
              <a:rPr lang="en-US" altLang="zh-CN" dirty="0"/>
              <a:t> * misspelling  +  w</a:t>
            </a:r>
            <a:r>
              <a:rPr lang="en-US" altLang="zh-CN" baseline="-25000" dirty="0"/>
              <a:t>4</a:t>
            </a:r>
            <a:r>
              <a:rPr lang="en-US" altLang="zh-CN" dirty="0"/>
              <a:t> * length</a:t>
            </a:r>
            <a:endParaRPr lang="en-US" dirty="0"/>
          </a:p>
          <a:p>
            <a:endParaRPr lang="en-US" dirty="0"/>
          </a:p>
          <a:p>
            <a:r>
              <a:rPr lang="en-US" dirty="0"/>
              <a:t>A linear classifier:  h(x)  = 1 if Score(x) &gt; 0 and 0 otherwise.</a:t>
            </a:r>
          </a:p>
          <a:p>
            <a:endParaRPr lang="en-US" dirty="0"/>
          </a:p>
          <a:p>
            <a:r>
              <a:rPr lang="en-US" dirty="0"/>
              <a:t>Question: What are the “free-parameters” in a linear classifier?</a:t>
            </a:r>
          </a:p>
          <a:p>
            <a:pPr lvl="1"/>
            <a:r>
              <a:rPr lang="en-US" dirty="0"/>
              <a:t>If we redefine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 compact representation: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D7B430-A42B-7E4D-B8F4-4C3935D93B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4676" y="5916613"/>
            <a:ext cx="4127500" cy="520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30B9817-F8C2-5546-9C21-3BF67D8707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623" y="4893750"/>
            <a:ext cx="2006600" cy="394916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84BA86-C2AF-31FB-BC17-0812E9D24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52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E5A3E-6011-3934-06B6-392FAE2A2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Recap:</a:t>
            </a:r>
            <a:r>
              <a:rPr lang="zh-CN" altLang="en-US" dirty="0"/>
              <a:t> </a:t>
            </a:r>
            <a:r>
              <a:rPr lang="en-US" altLang="zh-CN" dirty="0"/>
              <a:t>Unsupervised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276BE-2EBB-6BB0-DBD3-911EAEF60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 </a:t>
            </a:r>
            <a:endParaRPr lang="en-US" altLang="zh-CN" dirty="0"/>
          </a:p>
          <a:p>
            <a:r>
              <a:rPr lang="en-US" altLang="zh-CN" dirty="0"/>
              <a:t>Hypothesis</a:t>
            </a:r>
          </a:p>
          <a:p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</a:p>
          <a:p>
            <a:endParaRPr lang="en-US" dirty="0"/>
          </a:p>
          <a:p>
            <a:r>
              <a:rPr lang="en-US" altLang="zh-CN" dirty="0"/>
              <a:t>Examples:</a:t>
            </a:r>
            <a:r>
              <a:rPr lang="zh-CN" altLang="en-US" dirty="0"/>
              <a:t>  </a:t>
            </a:r>
            <a:endParaRPr lang="en-US" altLang="zh-CN" dirty="0"/>
          </a:p>
          <a:p>
            <a:pPr lvl="1"/>
            <a:r>
              <a:rPr lang="en-US" altLang="zh-CN" dirty="0"/>
              <a:t>k-means</a:t>
            </a:r>
            <a:r>
              <a:rPr lang="zh-CN" altLang="en-US" dirty="0"/>
              <a:t> </a:t>
            </a:r>
            <a:r>
              <a:rPr lang="en-US" altLang="zh-CN" dirty="0"/>
              <a:t>clustering</a:t>
            </a:r>
          </a:p>
          <a:p>
            <a:pPr lvl="1"/>
            <a:r>
              <a:rPr lang="en-US" altLang="zh-CN" dirty="0"/>
              <a:t>PCA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13A4B4-A003-274F-F8CE-73DAE06FD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9072" y="2366961"/>
            <a:ext cx="1168400" cy="355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845D667-AAB4-C462-0A64-C8556CE23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9072" y="1825625"/>
            <a:ext cx="2679700" cy="4064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D217B89-F9DF-5850-A52D-3F657AD227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98800" y="2884490"/>
            <a:ext cx="2946400" cy="3556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EBA080-E0AE-AF0D-9BA8-E6D876D9E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74254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33FE1961-2DA4-EE40-92B4-E10161DE90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82613" y="152400"/>
            <a:ext cx="7886700" cy="1325563"/>
          </a:xfrm>
        </p:spPr>
        <p:txBody>
          <a:bodyPr/>
          <a:lstStyle/>
          <a:p>
            <a:r>
              <a:rPr lang="en-US" altLang="zh-CN" dirty="0">
                <a:ea typeface="宋体" panose="02010600030101010101" pitchFamily="2" charset="-122"/>
              </a:rPr>
              <a:t>Recap:</a:t>
            </a:r>
            <a:r>
              <a:rPr lang="zh-CN" altLang="en-US" dirty="0">
                <a:ea typeface="宋体" panose="02010600030101010101" pitchFamily="2" charset="-122"/>
              </a:rPr>
              <a:t> </a:t>
            </a:r>
            <a:r>
              <a:rPr lang="en-US" altLang="zh-CN" dirty="0">
                <a:ea typeface="宋体" panose="02010600030101010101" pitchFamily="2" charset="-122"/>
              </a:rPr>
              <a:t>Geometric</a:t>
            </a:r>
            <a:r>
              <a:rPr lang="zh-CN" altLang="en-US" dirty="0">
                <a:ea typeface="宋体" panose="02010600030101010101" pitchFamily="2" charset="-122"/>
              </a:rPr>
              <a:t> </a:t>
            </a:r>
            <a:r>
              <a:rPr lang="en-US" altLang="zh-CN" dirty="0">
                <a:ea typeface="宋体" panose="02010600030101010101" pitchFamily="2" charset="-122"/>
              </a:rPr>
              <a:t>view:</a:t>
            </a:r>
            <a:r>
              <a:rPr lang="zh-CN" altLang="en-US" dirty="0">
                <a:ea typeface="宋体" panose="02010600030101010101" pitchFamily="2" charset="-122"/>
              </a:rPr>
              <a:t> </a:t>
            </a:r>
            <a:r>
              <a:rPr lang="en-US" altLang="zh-CN" dirty="0">
                <a:ea typeface="宋体" panose="02010600030101010101" pitchFamily="2" charset="-122"/>
              </a:rPr>
              <a:t>Linear classifier are “half-spaces”!</a:t>
            </a:r>
            <a:endParaRPr lang="en-US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A89B62-93B9-8D4E-8525-165906631748}"/>
              </a:ext>
            </a:extLst>
          </p:cNvPr>
          <p:cNvSpPr/>
          <p:nvPr/>
        </p:nvSpPr>
        <p:spPr>
          <a:xfrm>
            <a:off x="2572474" y="2919632"/>
            <a:ext cx="250825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3366DE-AF34-ED4F-A153-3C45A1E37956}"/>
              </a:ext>
            </a:extLst>
          </p:cNvPr>
          <p:cNvSpPr/>
          <p:nvPr/>
        </p:nvSpPr>
        <p:spPr>
          <a:xfrm>
            <a:off x="3159849" y="3697507"/>
            <a:ext cx="250825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18F1B4-BB03-9841-9B56-24B39C289AFA}"/>
              </a:ext>
            </a:extLst>
          </p:cNvPr>
          <p:cNvSpPr/>
          <p:nvPr/>
        </p:nvSpPr>
        <p:spPr>
          <a:xfrm>
            <a:off x="3745637" y="2833907"/>
            <a:ext cx="252412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892706-A5CA-A14C-B9FC-E34EAA8CCE46}"/>
              </a:ext>
            </a:extLst>
          </p:cNvPr>
          <p:cNvSpPr/>
          <p:nvPr/>
        </p:nvSpPr>
        <p:spPr>
          <a:xfrm>
            <a:off x="2740749" y="4561107"/>
            <a:ext cx="250825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A7399-78A0-5A44-B877-3D056CFE87DC}"/>
              </a:ext>
            </a:extLst>
          </p:cNvPr>
          <p:cNvSpPr/>
          <p:nvPr/>
        </p:nvSpPr>
        <p:spPr>
          <a:xfrm>
            <a:off x="4248874" y="4215032"/>
            <a:ext cx="250825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412D44-533C-1741-881B-E26089583A85}"/>
              </a:ext>
            </a:extLst>
          </p:cNvPr>
          <p:cNvSpPr/>
          <p:nvPr/>
        </p:nvSpPr>
        <p:spPr>
          <a:xfrm>
            <a:off x="4080599" y="5078632"/>
            <a:ext cx="252413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3DE4025-5ED5-E141-9287-35D049B7350F}"/>
              </a:ext>
            </a:extLst>
          </p:cNvPr>
          <p:cNvSpPr/>
          <p:nvPr/>
        </p:nvSpPr>
        <p:spPr>
          <a:xfrm>
            <a:off x="6512649" y="3178395"/>
            <a:ext cx="250825" cy="2587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FFF0962-2B17-CA44-8F03-03F87F2D4500}"/>
              </a:ext>
            </a:extLst>
          </p:cNvPr>
          <p:cNvSpPr/>
          <p:nvPr/>
        </p:nvSpPr>
        <p:spPr>
          <a:xfrm>
            <a:off x="5674449" y="3956270"/>
            <a:ext cx="250825" cy="2587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889FF5C-3F95-D24B-B11B-BEBE2619A95E}"/>
              </a:ext>
            </a:extLst>
          </p:cNvPr>
          <p:cNvSpPr/>
          <p:nvPr/>
        </p:nvSpPr>
        <p:spPr>
          <a:xfrm>
            <a:off x="6512649" y="4388070"/>
            <a:ext cx="250825" cy="2587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4B65ABA-AD3B-AA44-A4C1-6FC8F1E80418}"/>
              </a:ext>
            </a:extLst>
          </p:cNvPr>
          <p:cNvSpPr/>
          <p:nvPr/>
        </p:nvSpPr>
        <p:spPr>
          <a:xfrm>
            <a:off x="5506174" y="2746595"/>
            <a:ext cx="250825" cy="2587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681A2E0-6580-4741-BB03-AA09A75C9878}"/>
              </a:ext>
            </a:extLst>
          </p:cNvPr>
          <p:cNvSpPr/>
          <p:nvPr/>
        </p:nvSpPr>
        <p:spPr>
          <a:xfrm>
            <a:off x="5925274" y="3437157"/>
            <a:ext cx="250825" cy="2603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8CDED20-F5D1-7A43-8B2C-069F52703E36}"/>
              </a:ext>
            </a:extLst>
          </p:cNvPr>
          <p:cNvSpPr/>
          <p:nvPr/>
        </p:nvSpPr>
        <p:spPr>
          <a:xfrm>
            <a:off x="5506174" y="4905595"/>
            <a:ext cx="250825" cy="2587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C391325-175D-CA46-B36F-D6A2A1DE2BA9}"/>
              </a:ext>
            </a:extLst>
          </p:cNvPr>
          <p:cNvCxnSpPr/>
          <p:nvPr/>
        </p:nvCxnSpPr>
        <p:spPr>
          <a:xfrm rot="16200000" flipH="1">
            <a:off x="3020944" y="3791963"/>
            <a:ext cx="3713162" cy="587375"/>
          </a:xfrm>
          <a:prstGeom prst="line">
            <a:avLst/>
          </a:prstGeom>
          <a:ln w="38100">
            <a:solidFill>
              <a:srgbClr val="CC009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61" name="TextBox 19">
            <a:extLst>
              <a:ext uri="{FF2B5EF4-FFF2-40B4-BE49-F238E27FC236}">
                <a16:creationId xmlns:a16="http://schemas.microsoft.com/office/drawing/2014/main" id="{BB153D44-729B-DA42-B6A8-DF75A5DED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80837" y="5027832"/>
            <a:ext cx="749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35000"/>
              </a:spcBef>
              <a:buClr>
                <a:schemeClr val="tx1"/>
              </a:buClr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spam</a:t>
            </a:r>
          </a:p>
        </p:txBody>
      </p:sp>
      <p:sp>
        <p:nvSpPr>
          <p:cNvPr id="31762" name="TextBox 20">
            <a:extLst>
              <a:ext uri="{FF2B5EF4-FFF2-40B4-BE49-F238E27FC236}">
                <a16:creationId xmlns:a16="http://schemas.microsoft.com/office/drawing/2014/main" id="{1E320C28-8125-1548-89C1-93E19FA429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6713" y="2132232"/>
            <a:ext cx="124906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35000"/>
              </a:spcBef>
              <a:buClr>
                <a:schemeClr val="tx1"/>
              </a:buClr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Non-spam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33C1922-1855-3A44-9459-D181423137FB}"/>
              </a:ext>
            </a:extLst>
          </p:cNvPr>
          <p:cNvCxnSpPr>
            <a:cxnSpLocks/>
          </p:cNvCxnSpPr>
          <p:nvPr/>
        </p:nvCxnSpPr>
        <p:spPr>
          <a:xfrm>
            <a:off x="1810474" y="6094632"/>
            <a:ext cx="6096000" cy="0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519841D-4559-8E48-A46F-8F695BA18E71}"/>
              </a:ext>
            </a:extLst>
          </p:cNvPr>
          <p:cNvSpPr txBox="1"/>
          <p:nvPr/>
        </p:nvSpPr>
        <p:spPr>
          <a:xfrm>
            <a:off x="3519224" y="6276389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Length of the message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FE73B59-582C-7A46-A778-995601927A70}"/>
              </a:ext>
            </a:extLst>
          </p:cNvPr>
          <p:cNvCxnSpPr>
            <a:cxnSpLocks/>
          </p:cNvCxnSpPr>
          <p:nvPr/>
        </p:nvCxnSpPr>
        <p:spPr>
          <a:xfrm flipV="1">
            <a:off x="1810474" y="2056032"/>
            <a:ext cx="0" cy="4038600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CA75503-E03A-5943-AE13-082E03D536B8}"/>
              </a:ext>
            </a:extLst>
          </p:cNvPr>
          <p:cNvSpPr txBox="1"/>
          <p:nvPr/>
        </p:nvSpPr>
        <p:spPr>
          <a:xfrm>
            <a:off x="395682" y="2836020"/>
            <a:ext cx="14606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Proportion</a:t>
            </a:r>
          </a:p>
          <a:p>
            <a:r>
              <a:rPr lang="en-US" dirty="0"/>
              <a:t>of misspelled</a:t>
            </a:r>
          </a:p>
          <a:p>
            <a:r>
              <a:rPr lang="en-US" dirty="0"/>
              <a:t>words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71A7828-36F6-794B-862E-2273406B2D8D}"/>
              </a:ext>
            </a:extLst>
          </p:cNvPr>
          <p:cNvSpPr txBox="1"/>
          <p:nvPr/>
        </p:nvSpPr>
        <p:spPr>
          <a:xfrm>
            <a:off x="1944671" y="1477963"/>
            <a:ext cx="58657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 { x | </a:t>
            </a:r>
            <a:r>
              <a:rPr lang="en-US" altLang="zh-CN" dirty="0"/>
              <a:t>w</a:t>
            </a:r>
            <a:r>
              <a:rPr lang="en-US" altLang="zh-CN" baseline="-25000" dirty="0"/>
              <a:t>0</a:t>
            </a:r>
            <a:r>
              <a:rPr lang="en-US" altLang="zh-CN" dirty="0"/>
              <a:t> + w</a:t>
            </a:r>
            <a:r>
              <a:rPr lang="en-US" altLang="zh-CN" baseline="-25000" dirty="0"/>
              <a:t>1 </a:t>
            </a:r>
            <a:r>
              <a:rPr lang="en-US" altLang="zh-CN" dirty="0"/>
              <a:t>* x1+ w</a:t>
            </a:r>
            <a:r>
              <a:rPr lang="en-US" altLang="zh-CN" baseline="-25000" dirty="0"/>
              <a:t>2</a:t>
            </a:r>
            <a:r>
              <a:rPr lang="en-US" altLang="zh-CN" dirty="0"/>
              <a:t> * x2 + w</a:t>
            </a:r>
            <a:r>
              <a:rPr lang="en-US" altLang="zh-CN" baseline="-25000" dirty="0"/>
              <a:t>3</a:t>
            </a:r>
            <a:r>
              <a:rPr lang="en-US" altLang="zh-CN" dirty="0"/>
              <a:t> * x3  +  w</a:t>
            </a:r>
            <a:r>
              <a:rPr lang="en-US" altLang="zh-CN" baseline="-25000" dirty="0"/>
              <a:t>4</a:t>
            </a:r>
            <a:r>
              <a:rPr lang="en-US" altLang="zh-CN" dirty="0"/>
              <a:t> * x4 &gt; 0</a:t>
            </a:r>
            <a:r>
              <a:rPr lang="en-US" dirty="0"/>
              <a:t>}</a:t>
            </a:r>
          </a:p>
          <a:p>
            <a:r>
              <a:rPr lang="en-US" dirty="0"/>
              <a:t>The set of all ”emails” that will be classified as “Spams”.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3BE1C2-2AC6-6402-3617-25CD40343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9594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31761" grpId="0"/>
      <p:bldP spid="31762" grpId="0"/>
      <p:bldP spid="19" grpId="0"/>
      <p:bldP spid="2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F533C-0E77-9D45-AB0D-BD0372A9A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1676400"/>
          </a:xfrm>
        </p:spPr>
        <p:txBody>
          <a:bodyPr>
            <a:normAutofit fontScale="90000"/>
          </a:bodyPr>
          <a:lstStyle/>
          <a:p>
            <a:r>
              <a:rPr lang="en-US" dirty="0"/>
              <a:t>In the case when the training data is </a:t>
            </a:r>
            <a:r>
              <a:rPr lang="en-US" b="1" dirty="0">
                <a:solidFill>
                  <a:srgbClr val="0070C0"/>
                </a:solidFill>
              </a:rPr>
              <a:t>linearly separable</a:t>
            </a:r>
            <a:r>
              <a:rPr lang="en-US" dirty="0"/>
              <a:t>, there is a polynomial time algorithm.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0BD33C-EC74-8240-AB9B-2170416301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2133600"/>
            <a:ext cx="7772400" cy="3962400"/>
          </a:xfrm>
        </p:spPr>
        <p:txBody>
          <a:bodyPr/>
          <a:lstStyle/>
          <a:p>
            <a:r>
              <a:rPr lang="en-US" dirty="0"/>
              <a:t>Why?  </a:t>
            </a:r>
          </a:p>
          <a:p>
            <a:pPr lvl="1"/>
            <a:r>
              <a:rPr lang="en-US" dirty="0"/>
              <a:t>Easiest way to see it is that it is a </a:t>
            </a:r>
            <a:r>
              <a:rPr lang="en-US" b="1" dirty="0"/>
              <a:t>linear program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Polynomial time algorithm exists for all LPs. 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2FE69DA-E726-A448-BA75-FCE705F32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0" y="3657600"/>
            <a:ext cx="4381500" cy="152430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2B5362F-AD3B-B74E-8ED4-40A6AD184713}"/>
              </a:ext>
            </a:extLst>
          </p:cNvPr>
          <p:cNvSpPr/>
          <p:nvPr/>
        </p:nvSpPr>
        <p:spPr>
          <a:xfrm>
            <a:off x="2133600" y="3429000"/>
            <a:ext cx="4648200" cy="2057246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99012A-E4AF-0DC0-61A6-8E88FE552938}"/>
              </a:ext>
            </a:extLst>
          </p:cNvPr>
          <p:cNvSpPr txBox="1"/>
          <p:nvPr/>
        </p:nvSpPr>
        <p:spPr>
          <a:xfrm>
            <a:off x="704723" y="5772833"/>
            <a:ext cx="75832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Also,</a:t>
            </a:r>
            <a:r>
              <a:rPr lang="zh-CN" altLang="en-US" dirty="0"/>
              <a:t> </a:t>
            </a:r>
            <a:r>
              <a:rPr lang="en-US" altLang="zh-CN" dirty="0"/>
              <a:t>check</a:t>
            </a:r>
            <a:r>
              <a:rPr lang="zh-CN" altLang="en-US" dirty="0"/>
              <a:t> </a:t>
            </a:r>
            <a:r>
              <a:rPr lang="en-US" altLang="zh-CN" dirty="0"/>
              <a:t>out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b="1" dirty="0">
                <a:solidFill>
                  <a:srgbClr val="0070C0"/>
                </a:solidFill>
              </a:rPr>
              <a:t>Rosenblatt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b="1" dirty="0">
                <a:solidFill>
                  <a:srgbClr val="0070C0"/>
                </a:solidFill>
              </a:rPr>
              <a:t>(1958)’s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b="1" dirty="0">
                <a:solidFill>
                  <a:srgbClr val="0070C0"/>
                </a:solidFill>
              </a:rPr>
              <a:t>Perceptron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b="1" dirty="0">
                <a:solidFill>
                  <a:srgbClr val="0070C0"/>
                </a:solidFill>
              </a:rPr>
              <a:t>algorithm</a:t>
            </a:r>
            <a:r>
              <a:rPr lang="zh-CN" altLang="en-US" b="1" dirty="0">
                <a:solidFill>
                  <a:srgbClr val="0070C0"/>
                </a:solidFill>
              </a:rPr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PRML</a:t>
            </a:r>
            <a:r>
              <a:rPr lang="zh-CN" altLang="en-US" dirty="0"/>
              <a:t> </a:t>
            </a:r>
            <a:r>
              <a:rPr lang="en-US" altLang="zh-CN" dirty="0"/>
              <a:t>4.1.7,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well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its</a:t>
            </a:r>
            <a:r>
              <a:rPr lang="zh-CN" altLang="en-US" dirty="0"/>
              <a:t> </a:t>
            </a:r>
            <a:r>
              <a:rPr lang="en-US" altLang="zh-CN" dirty="0"/>
              <a:t>“mistake”</a:t>
            </a:r>
            <a:r>
              <a:rPr lang="zh-CN" altLang="en-US" dirty="0"/>
              <a:t> </a:t>
            </a:r>
            <a:r>
              <a:rPr lang="en-US" altLang="zh-CN" dirty="0"/>
              <a:t>bound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FML-8.3.1.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980FF-8F41-A971-A675-5EC6E80A4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51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33FE1961-2DA4-EE40-92B4-E10161DE909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dirty="0">
                <a:ea typeface="宋体" panose="02010600030101010101" pitchFamily="2" charset="-122"/>
              </a:rPr>
              <a:t>Best linear separator in general (</a:t>
            </a:r>
            <a:r>
              <a:rPr lang="en-US" altLang="zh-CN" b="1" dirty="0">
                <a:solidFill>
                  <a:srgbClr val="0070C0"/>
                </a:solidFill>
                <a:ea typeface="宋体" panose="02010600030101010101" pitchFamily="2" charset="-122"/>
              </a:rPr>
              <a:t>linearly non-separable</a:t>
            </a:r>
            <a:r>
              <a:rPr lang="en-US" altLang="zh-CN" dirty="0">
                <a:ea typeface="宋体" panose="02010600030101010101" pitchFamily="2" charset="-122"/>
              </a:rPr>
              <a:t> cases) is NP-hard.</a:t>
            </a:r>
            <a:endParaRPr lang="en-US" alt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A89B62-93B9-8D4E-8525-165906631748}"/>
              </a:ext>
            </a:extLst>
          </p:cNvPr>
          <p:cNvSpPr/>
          <p:nvPr/>
        </p:nvSpPr>
        <p:spPr>
          <a:xfrm>
            <a:off x="2514600" y="2692400"/>
            <a:ext cx="250825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D3366DE-AF34-ED4F-A153-3C45A1E37956}"/>
              </a:ext>
            </a:extLst>
          </p:cNvPr>
          <p:cNvSpPr/>
          <p:nvPr/>
        </p:nvSpPr>
        <p:spPr>
          <a:xfrm>
            <a:off x="5141913" y="3046298"/>
            <a:ext cx="250825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718F1B4-BB03-9841-9B56-24B39C289AFA}"/>
              </a:ext>
            </a:extLst>
          </p:cNvPr>
          <p:cNvSpPr/>
          <p:nvPr/>
        </p:nvSpPr>
        <p:spPr>
          <a:xfrm>
            <a:off x="3687763" y="2606675"/>
            <a:ext cx="252412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4892706-A5CA-A14C-B9FC-E34EAA8CCE46}"/>
              </a:ext>
            </a:extLst>
          </p:cNvPr>
          <p:cNvSpPr/>
          <p:nvPr/>
        </p:nvSpPr>
        <p:spPr>
          <a:xfrm>
            <a:off x="2682875" y="4333875"/>
            <a:ext cx="250825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D0A7399-78A0-5A44-B877-3D056CFE87DC}"/>
              </a:ext>
            </a:extLst>
          </p:cNvPr>
          <p:cNvSpPr/>
          <p:nvPr/>
        </p:nvSpPr>
        <p:spPr>
          <a:xfrm>
            <a:off x="4191000" y="3987800"/>
            <a:ext cx="250825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412D44-533C-1741-881B-E26089583A85}"/>
              </a:ext>
            </a:extLst>
          </p:cNvPr>
          <p:cNvSpPr/>
          <p:nvPr/>
        </p:nvSpPr>
        <p:spPr>
          <a:xfrm>
            <a:off x="5105741" y="4092007"/>
            <a:ext cx="252413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3DE4025-5ED5-E141-9287-35D049B7350F}"/>
              </a:ext>
            </a:extLst>
          </p:cNvPr>
          <p:cNvSpPr/>
          <p:nvPr/>
        </p:nvSpPr>
        <p:spPr>
          <a:xfrm>
            <a:off x="6454775" y="2951163"/>
            <a:ext cx="250825" cy="2587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1FFF0962-2B17-CA44-8F03-03F87F2D4500}"/>
              </a:ext>
            </a:extLst>
          </p:cNvPr>
          <p:cNvSpPr/>
          <p:nvPr/>
        </p:nvSpPr>
        <p:spPr>
          <a:xfrm>
            <a:off x="4148931" y="3355181"/>
            <a:ext cx="250825" cy="2587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889FF5C-3F95-D24B-B11B-BEBE2619A95E}"/>
              </a:ext>
            </a:extLst>
          </p:cNvPr>
          <p:cNvSpPr/>
          <p:nvPr/>
        </p:nvSpPr>
        <p:spPr>
          <a:xfrm>
            <a:off x="6454775" y="4160838"/>
            <a:ext cx="250825" cy="2587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4B65ABA-AD3B-AA44-A4C1-6FC8F1E80418}"/>
              </a:ext>
            </a:extLst>
          </p:cNvPr>
          <p:cNvSpPr/>
          <p:nvPr/>
        </p:nvSpPr>
        <p:spPr>
          <a:xfrm>
            <a:off x="5448300" y="2519363"/>
            <a:ext cx="250825" cy="2587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681A2E0-6580-4741-BB03-AA09A75C9878}"/>
              </a:ext>
            </a:extLst>
          </p:cNvPr>
          <p:cNvSpPr/>
          <p:nvPr/>
        </p:nvSpPr>
        <p:spPr>
          <a:xfrm>
            <a:off x="5867400" y="3209925"/>
            <a:ext cx="250825" cy="26035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8CDED20-F5D1-7A43-8B2C-069F52703E36}"/>
              </a:ext>
            </a:extLst>
          </p:cNvPr>
          <p:cNvSpPr/>
          <p:nvPr/>
        </p:nvSpPr>
        <p:spPr>
          <a:xfrm>
            <a:off x="5185682" y="4748552"/>
            <a:ext cx="250825" cy="25876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C391325-175D-CA46-B36F-D6A2A1DE2BA9}"/>
              </a:ext>
            </a:extLst>
          </p:cNvPr>
          <p:cNvCxnSpPr/>
          <p:nvPr/>
        </p:nvCxnSpPr>
        <p:spPr>
          <a:xfrm rot="16200000" flipH="1">
            <a:off x="2963070" y="3564731"/>
            <a:ext cx="3713162" cy="587375"/>
          </a:xfrm>
          <a:prstGeom prst="line">
            <a:avLst/>
          </a:prstGeom>
          <a:ln w="38100">
            <a:solidFill>
              <a:srgbClr val="CC0099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761" name="TextBox 19">
            <a:extLst>
              <a:ext uri="{FF2B5EF4-FFF2-40B4-BE49-F238E27FC236}">
                <a16:creationId xmlns:a16="http://schemas.microsoft.com/office/drawing/2014/main" id="{BB153D44-729B-DA42-B6A8-DF75A5DED7D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2963" y="4800600"/>
            <a:ext cx="7493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35000"/>
              </a:spcBef>
              <a:buClr>
                <a:schemeClr val="tx1"/>
              </a:buClr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spam</a:t>
            </a:r>
          </a:p>
        </p:txBody>
      </p:sp>
      <p:sp>
        <p:nvSpPr>
          <p:cNvPr id="31762" name="TextBox 20">
            <a:extLst>
              <a:ext uri="{FF2B5EF4-FFF2-40B4-BE49-F238E27FC236}">
                <a16:creationId xmlns:a16="http://schemas.microsoft.com/office/drawing/2014/main" id="{1E320C28-8125-1548-89C1-93E19FA429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8839" y="1905000"/>
            <a:ext cx="1249061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 algn="ctr" eaLnBrk="1" hangingPunct="1">
              <a:spcBef>
                <a:spcPct val="35000"/>
              </a:spcBef>
              <a:buClr>
                <a:schemeClr val="tx1"/>
              </a:buClr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Non-spam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33C1922-1855-3A44-9459-D181423137FB}"/>
              </a:ext>
            </a:extLst>
          </p:cNvPr>
          <p:cNvCxnSpPr>
            <a:cxnSpLocks/>
          </p:cNvCxnSpPr>
          <p:nvPr/>
        </p:nvCxnSpPr>
        <p:spPr>
          <a:xfrm>
            <a:off x="1752600" y="5867400"/>
            <a:ext cx="6096000" cy="0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519841D-4559-8E48-A46F-8F695BA18E71}"/>
              </a:ext>
            </a:extLst>
          </p:cNvPr>
          <p:cNvSpPr txBox="1"/>
          <p:nvPr/>
        </p:nvSpPr>
        <p:spPr>
          <a:xfrm>
            <a:off x="3461350" y="6049157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Length of the message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FE73B59-582C-7A46-A778-995601927A70}"/>
              </a:ext>
            </a:extLst>
          </p:cNvPr>
          <p:cNvCxnSpPr>
            <a:cxnSpLocks/>
          </p:cNvCxnSpPr>
          <p:nvPr/>
        </p:nvCxnSpPr>
        <p:spPr>
          <a:xfrm flipV="1">
            <a:off x="1752600" y="1828800"/>
            <a:ext cx="0" cy="4038600"/>
          </a:xfrm>
          <a:prstGeom prst="straightConnector1">
            <a:avLst/>
          </a:prstGeom>
          <a:ln w="19050" cap="flat" cmpd="sng" algn="ctr">
            <a:solidFill>
              <a:schemeClr val="accent4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FCA75503-E03A-5943-AE13-082E03D536B8}"/>
              </a:ext>
            </a:extLst>
          </p:cNvPr>
          <p:cNvSpPr txBox="1"/>
          <p:nvPr/>
        </p:nvSpPr>
        <p:spPr>
          <a:xfrm>
            <a:off x="337808" y="2608788"/>
            <a:ext cx="14606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Proportion</a:t>
            </a:r>
          </a:p>
          <a:p>
            <a:r>
              <a:rPr lang="en-US" dirty="0"/>
              <a:t>of misspelled</a:t>
            </a:r>
          </a:p>
          <a:p>
            <a:r>
              <a:rPr lang="en-US" dirty="0"/>
              <a:t>words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624585DE-2BB3-D54E-8BD1-1BFA43BD9761}"/>
              </a:ext>
            </a:extLst>
          </p:cNvPr>
          <p:cNvSpPr/>
          <p:nvPr/>
        </p:nvSpPr>
        <p:spPr>
          <a:xfrm>
            <a:off x="3646489" y="4752294"/>
            <a:ext cx="250825" cy="258763"/>
          </a:xfrm>
          <a:prstGeom prst="rect">
            <a:avLst/>
          </a:prstGeom>
          <a:solidFill>
            <a:srgbClr val="000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882" tIns="50941" rIns="101882" bIns="50941" anchor="ctr"/>
          <a:lstStyle/>
          <a:p>
            <a:pPr algn="ctr" eaLnBrk="1" hangingPunct="1">
              <a:spcBef>
                <a:spcPct val="35000"/>
              </a:spcBef>
              <a:buClr>
                <a:schemeClr val="tx1"/>
              </a:buClr>
              <a:defRPr/>
            </a:pPr>
            <a:endParaRPr lang="en-US">
              <a:solidFill>
                <a:srgbClr val="FFFFFF"/>
              </a:solidFill>
              <a:cs typeface="Arial" charset="0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BBEAFAC-19D3-5653-9493-443848194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1739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21F6D-DFB1-CA45-AA11-56D8AA1E6C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Just “relax”: relaxing a hard problem into an easier one</a:t>
            </a:r>
          </a:p>
        </p:txBody>
      </p:sp>
      <p:sp>
        <p:nvSpPr>
          <p:cNvPr id="7" name="Down Arrow 6">
            <a:extLst>
              <a:ext uri="{FF2B5EF4-FFF2-40B4-BE49-F238E27FC236}">
                <a16:creationId xmlns:a16="http://schemas.microsoft.com/office/drawing/2014/main" id="{C524E545-3B88-F645-BD17-20D1FCDD0B09}"/>
              </a:ext>
            </a:extLst>
          </p:cNvPr>
          <p:cNvSpPr/>
          <p:nvPr/>
        </p:nvSpPr>
        <p:spPr>
          <a:xfrm>
            <a:off x="4229100" y="3218234"/>
            <a:ext cx="685800" cy="7620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F67A938-3638-8648-8C75-D3BE7AD2B5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8300" y="1916668"/>
            <a:ext cx="5867400" cy="886828"/>
          </a:xfr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21D39AC-12F7-C644-B755-FBA0BCECEB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0" y="4132634"/>
            <a:ext cx="3286539" cy="92697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CA842F-2EA6-A378-3EBE-D0A8E0E3D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53020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B6725-53C3-5B43-A344-AF25595382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28600"/>
            <a:ext cx="7772400" cy="1066800"/>
          </a:xfrm>
        </p:spPr>
        <p:txBody>
          <a:bodyPr>
            <a:normAutofit fontScale="90000"/>
          </a:bodyPr>
          <a:lstStyle/>
          <a:p>
            <a:r>
              <a:rPr lang="en-US" dirty="0"/>
              <a:t>Why are “surrogate losses” easier to minimize?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A1CD6-E12B-254B-A721-49A6187146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4419600"/>
          </a:xfrm>
        </p:spPr>
        <p:txBody>
          <a:bodyPr/>
          <a:lstStyle/>
          <a:p>
            <a:r>
              <a:rPr lang="en-US" dirty="0"/>
              <a:t>They are continuous.</a:t>
            </a:r>
          </a:p>
          <a:p>
            <a:r>
              <a:rPr lang="en-US" dirty="0"/>
              <a:t>Differentiable (except hinge loss).</a:t>
            </a:r>
          </a:p>
          <a:p>
            <a:r>
              <a:rPr lang="en-US" dirty="0"/>
              <a:t>Convex.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9282F6-9A5D-4D42-BD7B-03D34AA9404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636" r="10227" b="29618"/>
          <a:stretch/>
        </p:blipFill>
        <p:spPr>
          <a:xfrm>
            <a:off x="2019300" y="2903002"/>
            <a:ext cx="5105400" cy="3802598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724D63-429D-E9EF-2595-237C2AEE5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644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AAE58-7C90-1F4B-9FC3-30AAEB2AE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Convex vs Nonconvex optimization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962A140-455A-7841-9BD8-B6BBA77C04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51" y="1828800"/>
            <a:ext cx="8113298" cy="362902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B159885-150A-204E-A59E-40865C3189D8}"/>
              </a:ext>
            </a:extLst>
          </p:cNvPr>
          <p:cNvSpPr txBox="1"/>
          <p:nvPr/>
        </p:nvSpPr>
        <p:spPr>
          <a:xfrm>
            <a:off x="952500" y="6006339"/>
            <a:ext cx="7239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FF0000"/>
                </a:solidFill>
              </a:rPr>
              <a:t>* Be careful:  The surrogate loss being convex does not imply all ML problems using surrogate losses are convex. Linear classifiers are, but non-linear classifiers are usually not.  Take “convex optimization” to know more.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AD2EAE-8262-DF9D-B63A-778A80A53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436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21D7F-97EB-894D-8F2B-F27E18BF1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-13494"/>
            <a:ext cx="78867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How do we optimize a continuously differentiable function in general?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5CFC8-8468-B843-BFD7-FB850A35C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4265" y="1479551"/>
            <a:ext cx="6164552" cy="4876800"/>
          </a:xfrm>
        </p:spPr>
        <p:txBody>
          <a:bodyPr/>
          <a:lstStyle/>
          <a:p>
            <a:r>
              <a:rPr lang="en-US" dirty="0"/>
              <a:t>The problem:</a:t>
            </a:r>
          </a:p>
          <a:p>
            <a:endParaRPr lang="en-US" dirty="0"/>
          </a:p>
          <a:p>
            <a:r>
              <a:rPr lang="en-US" dirty="0"/>
              <a:t>Let’s just optimize it anyway!</a:t>
            </a:r>
          </a:p>
          <a:p>
            <a:pPr lvl="1"/>
            <a:r>
              <a:rPr lang="en-US" dirty="0"/>
              <a:t>With gradient descent.</a:t>
            </a:r>
          </a:p>
          <a:p>
            <a:pPr lvl="1"/>
            <a:endParaRPr lang="en-US" dirty="0"/>
          </a:p>
          <a:p>
            <a:r>
              <a:rPr lang="en-US" dirty="0"/>
              <a:t>Assumption:  The objective function is differentiable almost everywhere.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C825E2-68DB-664A-B101-02B33182C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61808" y="3292476"/>
            <a:ext cx="3196139" cy="3429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1DAF491-60CD-984F-BDA7-78E442D3F1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8865" y="1486039"/>
            <a:ext cx="1638300" cy="647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496A595-ABA0-7A4A-8F83-538A5601AC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365" y="5029340"/>
            <a:ext cx="4089400" cy="4699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C6827-420D-8486-6EA3-0E58503C7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1868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0357F-AD8E-6E49-AF8B-158738749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Gradient</a:t>
            </a:r>
            <a:r>
              <a:rPr lang="zh-CN" altLang="en-US" dirty="0"/>
              <a:t> </a:t>
            </a:r>
            <a:r>
              <a:rPr lang="en-US" altLang="zh-CN" dirty="0"/>
              <a:t>Descent</a:t>
            </a:r>
            <a:r>
              <a:rPr lang="zh-CN" altLang="en-US" dirty="0"/>
              <a:t> </a:t>
            </a:r>
            <a:r>
              <a:rPr lang="en-US" altLang="zh-CN" dirty="0"/>
              <a:t>Demo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4BA0A-3B09-0749-B37D-E03025CDE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Play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excellent</a:t>
            </a:r>
            <a:r>
              <a:rPr lang="zh-CN" altLang="en-US" dirty="0"/>
              <a:t> </a:t>
            </a:r>
            <a:r>
              <a:rPr lang="en-US" altLang="zh-CN" dirty="0"/>
              <a:t>tool</a:t>
            </a:r>
            <a:r>
              <a:rPr lang="zh-CN" altLang="en-US" dirty="0"/>
              <a:t> </a:t>
            </a:r>
            <a:r>
              <a:rPr lang="en-US" altLang="zh-CN" dirty="0"/>
              <a:t>yourself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build</a:t>
            </a:r>
            <a:r>
              <a:rPr lang="zh-CN" altLang="en-US" dirty="0"/>
              <a:t> </a:t>
            </a:r>
            <a:r>
              <a:rPr lang="en-US" altLang="zh-CN" dirty="0"/>
              <a:t>intuition: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9360D8-1A40-024F-8A4E-902BA4C0E09D}"/>
              </a:ext>
            </a:extLst>
          </p:cNvPr>
          <p:cNvSpPr/>
          <p:nvPr/>
        </p:nvSpPr>
        <p:spPr>
          <a:xfrm>
            <a:off x="1709394" y="6107668"/>
            <a:ext cx="5943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https://github.com/lilipads/gradient_descent_viz</a:t>
            </a:r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55A0509-9A9F-C342-9DD9-F8100C4830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9394" y="1369771"/>
            <a:ext cx="5126477" cy="429738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40B3A-EEC0-962E-D539-4664FA0A3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7799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0C151-E782-784B-B2E0-73BD756D8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of logistic loss for learning a linear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79F121-8BF1-6044-983F-D50E0436F0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function to minimize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How to calculate the gradient?</a:t>
            </a:r>
            <a:r>
              <a:rPr lang="zh-CN" altLang="en-US" dirty="0"/>
              <a:t> </a:t>
            </a:r>
            <a:endParaRPr lang="en-US" dirty="0"/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Take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out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a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piece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of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paper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and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work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on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it!</a:t>
            </a:r>
          </a:p>
          <a:p>
            <a:pPr lvl="1"/>
            <a:r>
              <a:rPr lang="en-US" altLang="zh-CN" dirty="0">
                <a:solidFill>
                  <a:srgbClr val="FF0000"/>
                </a:solidFill>
              </a:rPr>
              <a:t>(you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have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3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min)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44202F3-40C9-DB49-B032-5E55DE319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0438" y="2547498"/>
            <a:ext cx="4826000" cy="88150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69D0774-93C1-A546-9AD6-9A6E230E3EB2}"/>
              </a:ext>
            </a:extLst>
          </p:cNvPr>
          <p:cNvSpPr/>
          <p:nvPr/>
        </p:nvSpPr>
        <p:spPr>
          <a:xfrm>
            <a:off x="5873074" y="4959036"/>
            <a:ext cx="2895600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Hint: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Apply the chain rule.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 log(x)  / dx = 1/x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 exp(x) / dx = exp(x)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A581A-8F39-BA60-7F08-B97823A0F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6220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DC4F1E-DC44-6840-ADA1-2E840063C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of logistic loss for learning a linear classifier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D799775-5DC2-A049-AEB3-B126177FF1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4191000"/>
            <a:ext cx="7772400" cy="19050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What is the time complexity of computing this gradient?</a:t>
            </a:r>
          </a:p>
          <a:p>
            <a:r>
              <a:rPr lang="en-US" dirty="0">
                <a:solidFill>
                  <a:schemeClr val="bg1"/>
                </a:solidFill>
              </a:rPr>
              <a:t>Answer: O(d n). 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9CA1863-CF8E-2143-A71B-F836EE307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1279" y="1812488"/>
            <a:ext cx="5765800" cy="85451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7576B3-9FE9-BE83-FCA1-B120BAF37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348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4F52E-1628-8A59-A984-180963EE4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Recap:</a:t>
            </a:r>
            <a:r>
              <a:rPr lang="zh-CN" altLang="en-US" dirty="0"/>
              <a:t> </a:t>
            </a:r>
            <a:r>
              <a:rPr lang="en-US" altLang="zh-CN" dirty="0"/>
              <a:t>Risk,</a:t>
            </a:r>
            <a:r>
              <a:rPr lang="zh-CN" altLang="en-US" dirty="0"/>
              <a:t> </a:t>
            </a:r>
            <a:r>
              <a:rPr lang="en-US" altLang="zh-CN" dirty="0"/>
              <a:t>Empirical</a:t>
            </a:r>
            <a:r>
              <a:rPr lang="zh-CN" altLang="en-US" dirty="0"/>
              <a:t> </a:t>
            </a:r>
            <a:r>
              <a:rPr lang="en-US" altLang="zh-CN" dirty="0"/>
              <a:t>Risk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DDF2B61D-9A8D-A642-BF47-F33168D88904}"/>
              </a:ext>
            </a:extLst>
          </p:cNvPr>
          <p:cNvSpPr txBox="1">
            <a:spLocks/>
          </p:cNvSpPr>
          <p:nvPr/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/>
              <a:t>Loss</a:t>
            </a:r>
            <a:r>
              <a:rPr lang="zh-CN" altLang="en-US"/>
              <a:t> </a:t>
            </a:r>
            <a:r>
              <a:rPr lang="en-US" altLang="zh-CN"/>
              <a:t>function</a:t>
            </a:r>
          </a:p>
          <a:p>
            <a:pPr lvl="1"/>
            <a:endParaRPr lang="en-US"/>
          </a:p>
          <a:p>
            <a:endParaRPr lang="en-US"/>
          </a:p>
          <a:p>
            <a:r>
              <a:rPr lang="en-US" altLang="zh-CN"/>
              <a:t>Risk</a:t>
            </a:r>
            <a:r>
              <a:rPr lang="zh-CN" altLang="en-US"/>
              <a:t> </a:t>
            </a:r>
            <a:r>
              <a:rPr lang="en-US" altLang="zh-CN"/>
              <a:t>function</a:t>
            </a:r>
          </a:p>
          <a:p>
            <a:endParaRPr lang="en-US"/>
          </a:p>
          <a:p>
            <a:endParaRPr lang="en-US"/>
          </a:p>
          <a:p>
            <a:r>
              <a:rPr lang="en-US" altLang="zh-CN"/>
              <a:t>Empirical</a:t>
            </a:r>
            <a:r>
              <a:rPr lang="zh-CN" altLang="en-US"/>
              <a:t> </a:t>
            </a:r>
            <a:r>
              <a:rPr lang="en-US" altLang="zh-CN"/>
              <a:t>risk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CC46C8-76A3-4CE0-6DD2-858AAB1FC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616" y="2401447"/>
            <a:ext cx="1901838" cy="439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B305F19-6A36-CEFB-E546-D264F1A8F8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85"/>
          <a:stretch/>
        </p:blipFill>
        <p:spPr>
          <a:xfrm>
            <a:off x="1290616" y="5307353"/>
            <a:ext cx="4326413" cy="8696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DD60C6-4634-41FF-7C2D-95239BC8DF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616" y="4058487"/>
            <a:ext cx="3720124" cy="330083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0175454-EDC4-A53A-F9BF-AD1E42B69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71104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0E3D6-0DEA-C34C-A7C6-3553F65AC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3312"/>
            <a:ext cx="7886700" cy="1325563"/>
          </a:xfrm>
        </p:spPr>
        <p:txBody>
          <a:bodyPr/>
          <a:lstStyle/>
          <a:p>
            <a:r>
              <a:rPr lang="en-US" dirty="0"/>
              <a:t>Stochastic Gradient Descent</a:t>
            </a:r>
            <a:br>
              <a:rPr lang="en-US" dirty="0"/>
            </a:br>
            <a:r>
              <a:rPr lang="en-US" dirty="0"/>
              <a:t>(Robbins-</a:t>
            </a:r>
            <a:r>
              <a:rPr lang="en-US" dirty="0" err="1"/>
              <a:t>Monro</a:t>
            </a:r>
            <a:r>
              <a:rPr lang="en-US" dirty="0"/>
              <a:t> 1951)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10CB0-11A9-CD4D-BCFE-D4C131C41C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520" y="1556511"/>
            <a:ext cx="7886700" cy="4351338"/>
          </a:xfrm>
        </p:spPr>
        <p:txBody>
          <a:bodyPr/>
          <a:lstStyle/>
          <a:p>
            <a:r>
              <a:rPr lang="en-US" dirty="0"/>
              <a:t>Gradient descent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Stochastic gradient descent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Using a stochastic approximation of the gradient: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FF9E49-4BBC-684E-8BAC-376E06033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8302" y="3452780"/>
            <a:ext cx="4089400" cy="5588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C7CD805-7909-CD44-B6E3-D49550EF0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200" y="4572000"/>
            <a:ext cx="4381500" cy="5588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6FAED8C-408F-F942-ADD0-97CE236D7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5700" y="5435600"/>
            <a:ext cx="4000500" cy="558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929D13-2C3E-B348-B645-03C234C7AF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27300" y="2319339"/>
            <a:ext cx="4089400" cy="469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41C84D1-867F-C54B-98E0-F562B795880C}"/>
              </a:ext>
            </a:extLst>
          </p:cNvPr>
          <p:cNvSpPr txBox="1"/>
          <p:nvPr/>
        </p:nvSpPr>
        <p:spPr>
          <a:xfrm>
            <a:off x="7315200" y="2438400"/>
            <a:ext cx="186461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Herbert Robbins</a:t>
            </a:r>
          </a:p>
          <a:p>
            <a:r>
              <a:rPr lang="en-US" dirty="0"/>
              <a:t>1915 - 2001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0E85DCA-D41C-9544-8955-E4361BBFD6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75883" y="519669"/>
            <a:ext cx="1282700" cy="186690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8F43BD-8460-7C36-2D2E-3B170AA5D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57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35C39-FC05-1E4E-9287-E2DBA7FD5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natural stochastic gradient to consider in machine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EC658-A1BA-7D48-A081-B63160284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Recall that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Pick a </a:t>
            </a:r>
            <a:r>
              <a:rPr lang="en-US" b="1" dirty="0"/>
              <a:t>single</a:t>
            </a:r>
            <a:r>
              <a:rPr lang="en-US" dirty="0"/>
              <a:t> data point </a:t>
            </a:r>
            <a:r>
              <a:rPr lang="en-US" dirty="0" err="1"/>
              <a:t>i</a:t>
            </a:r>
            <a:r>
              <a:rPr lang="en-US" dirty="0"/>
              <a:t> uniformly at random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Use 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>
                <a:solidFill>
                  <a:srgbClr val="FF0000"/>
                </a:solidFill>
              </a:rPr>
              <a:t>Show that this is an unbiased estimator! </a:t>
            </a:r>
          </a:p>
          <a:p>
            <a:pPr lvl="1"/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BD5FE3-113E-0840-9586-B4BC6B2EE0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8584" y="2180987"/>
            <a:ext cx="3175000" cy="90845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F6BC03-59C0-A849-8D56-E6318032E7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5911" y="4398252"/>
            <a:ext cx="2844800" cy="46990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9955AB-C6DD-B749-F808-89363DFC6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110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3BE324-C0AB-B743-A531-19EC5A63B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 of </a:t>
            </a:r>
            <a:r>
              <a:rPr lang="en-US" dirty="0">
                <a:solidFill>
                  <a:srgbClr val="0432FF"/>
                </a:solidFill>
              </a:rPr>
              <a:t>GD</a:t>
            </a:r>
            <a:r>
              <a:rPr lang="en-US" dirty="0"/>
              <a:t> vs </a:t>
            </a:r>
            <a:r>
              <a:rPr lang="en-US" dirty="0">
                <a:solidFill>
                  <a:srgbClr val="FF0000"/>
                </a:solidFill>
              </a:rPr>
              <a:t>SGD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1AF3EC-9E86-844D-8E52-A5E1825FD65C}"/>
              </a:ext>
            </a:extLst>
          </p:cNvPr>
          <p:cNvSpPr txBox="1"/>
          <p:nvPr/>
        </p:nvSpPr>
        <p:spPr>
          <a:xfrm>
            <a:off x="1331369" y="5483043"/>
            <a:ext cx="64812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Observation: </a:t>
            </a:r>
            <a:r>
              <a:rPr lang="en-US" dirty="0"/>
              <a:t>With the time gradient descent taking one step.</a:t>
            </a:r>
          </a:p>
          <a:p>
            <a:r>
              <a:rPr lang="en-US" dirty="0"/>
              <a:t>SGD would have already moved many steps.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904466E-DBE0-C958-C3BD-F02CE74663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303" y="1698984"/>
            <a:ext cx="3837156" cy="379522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E829D2-B128-FBC0-A18C-C63A1DA8C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3758" y="3169937"/>
            <a:ext cx="2977477" cy="1998580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FD5812-087C-4647-F449-2631311D6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2547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375181-7B21-1544-8114-F10041FFBE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468" y="-19045"/>
            <a:ext cx="7886700" cy="1325563"/>
          </a:xfrm>
        </p:spPr>
        <p:txBody>
          <a:bodyPr/>
          <a:lstStyle/>
          <a:p>
            <a:r>
              <a:rPr lang="en-US" dirty="0"/>
              <a:t>Intuition of the SGD algorithm on the “Spam Filter”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3A8BD6-49D9-A044-A280-BA20B00B9E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altLang="zh-CN" dirty="0"/>
              <a:t>Score(x)  =  w</a:t>
            </a:r>
            <a:r>
              <a:rPr lang="en-US" altLang="zh-CN" baseline="-25000" dirty="0"/>
              <a:t>0</a:t>
            </a:r>
            <a:r>
              <a:rPr lang="en-US" altLang="zh-CN" dirty="0"/>
              <a:t> + w</a:t>
            </a:r>
            <a:r>
              <a:rPr lang="en-US" altLang="zh-CN" baseline="-25000" dirty="0"/>
              <a:t>1 </a:t>
            </a:r>
            <a:r>
              <a:rPr lang="en-US" altLang="zh-CN" dirty="0"/>
              <a:t>* 1(hyperlinks) + w</a:t>
            </a:r>
            <a:r>
              <a:rPr lang="en-US" altLang="zh-CN" baseline="-25000" dirty="0"/>
              <a:t>2</a:t>
            </a:r>
            <a:r>
              <a:rPr lang="en-US" altLang="zh-CN" dirty="0"/>
              <a:t> * 1(contact list) + w</a:t>
            </a:r>
            <a:r>
              <a:rPr lang="en-US" altLang="zh-CN" baseline="-25000" dirty="0"/>
              <a:t>3</a:t>
            </a:r>
            <a:r>
              <a:rPr lang="en-US" altLang="zh-CN" dirty="0"/>
              <a:t> * misspelling  +  w</a:t>
            </a:r>
            <a:r>
              <a:rPr lang="en-US" altLang="zh-CN" baseline="-25000" dirty="0"/>
              <a:t>4</a:t>
            </a:r>
            <a:r>
              <a:rPr lang="en-US" altLang="zh-CN" dirty="0"/>
              <a:t> * length</a:t>
            </a:r>
            <a:endParaRPr lang="en-US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Meaning of these weight?</a:t>
            </a:r>
          </a:p>
          <a:p>
            <a:pPr lvl="1"/>
            <a:r>
              <a:rPr lang="en-US" dirty="0"/>
              <a:t>The more positive, the more we think the feature is associated with Spam email.</a:t>
            </a:r>
          </a:p>
          <a:p>
            <a:pPr lvl="1"/>
            <a:r>
              <a:rPr lang="en-US" dirty="0"/>
              <a:t>The more negative, the less that we think the feature is associated with Spam email</a:t>
            </a:r>
          </a:p>
        </p:txBody>
      </p:sp>
      <p:graphicFrame>
        <p:nvGraphicFramePr>
          <p:cNvPr id="5" name="Content Placeholder 5">
            <a:extLst>
              <a:ext uri="{FF2B5EF4-FFF2-40B4-BE49-F238E27FC236}">
                <a16:creationId xmlns:a16="http://schemas.microsoft.com/office/drawing/2014/main" id="{58AAA024-7AA5-C647-94FC-4034EE7F97C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6811708"/>
              </p:ext>
            </p:extLst>
          </p:nvPr>
        </p:nvGraphicFramePr>
        <p:xfrm>
          <a:off x="663832" y="2122031"/>
          <a:ext cx="77724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1943100">
                  <a:extLst>
                    <a:ext uri="{9D8B030D-6E8A-4147-A177-3AD203B41FA5}">
                      <a16:colId xmlns:a16="http://schemas.microsoft.com/office/drawing/2014/main" val="494406549"/>
                    </a:ext>
                  </a:extLst>
                </a:gridCol>
                <a:gridCol w="1943100">
                  <a:extLst>
                    <a:ext uri="{9D8B030D-6E8A-4147-A177-3AD203B41FA5}">
                      <a16:colId xmlns:a16="http://schemas.microsoft.com/office/drawing/2014/main" val="3746099281"/>
                    </a:ext>
                  </a:extLst>
                </a:gridCol>
                <a:gridCol w="1943100">
                  <a:extLst>
                    <a:ext uri="{9D8B030D-6E8A-4147-A177-3AD203B41FA5}">
                      <a16:colId xmlns:a16="http://schemas.microsoft.com/office/drawing/2014/main" val="2142685840"/>
                    </a:ext>
                  </a:extLst>
                </a:gridCol>
                <a:gridCol w="1943100">
                  <a:extLst>
                    <a:ext uri="{9D8B030D-6E8A-4147-A177-3AD203B41FA5}">
                      <a16:colId xmlns:a16="http://schemas.microsoft.com/office/drawing/2014/main" val="2085770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0.0375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80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047241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74AAA62-7D73-0F47-BE00-E4B21DC050D0}"/>
              </a:ext>
            </a:extLst>
          </p:cNvPr>
          <p:cNvSpPr txBox="1"/>
          <p:nvPr/>
        </p:nvSpPr>
        <p:spPr>
          <a:xfrm>
            <a:off x="2170350" y="2750096"/>
            <a:ext cx="25955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Whether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contact</a:t>
            </a:r>
            <a:r>
              <a:rPr lang="zh-CN" altLang="en-US" dirty="0"/>
              <a:t> </a:t>
            </a:r>
            <a:r>
              <a:rPr lang="en-US" altLang="zh-CN" dirty="0"/>
              <a:t>list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45C093-BF94-1348-A787-3AD0DF406573}"/>
              </a:ext>
            </a:extLst>
          </p:cNvPr>
          <p:cNvSpPr txBox="1"/>
          <p:nvPr/>
        </p:nvSpPr>
        <p:spPr>
          <a:xfrm>
            <a:off x="538994" y="1514032"/>
            <a:ext cx="21980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Contains</a:t>
            </a:r>
            <a:r>
              <a:rPr lang="zh-CN" altLang="en-US" dirty="0"/>
              <a:t> </a:t>
            </a:r>
            <a:r>
              <a:rPr lang="en-US" altLang="zh-CN" dirty="0"/>
              <a:t>hyperlinks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A5C9B3-076D-D040-BECB-DFAD797DB33E}"/>
              </a:ext>
            </a:extLst>
          </p:cNvPr>
          <p:cNvSpPr txBox="1"/>
          <p:nvPr/>
        </p:nvSpPr>
        <p:spPr>
          <a:xfrm>
            <a:off x="4050906" y="1407127"/>
            <a:ext cx="3339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Proportion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misspelled</a:t>
            </a:r>
            <a:r>
              <a:rPr lang="zh-CN" altLang="en-US" dirty="0"/>
              <a:t> </a:t>
            </a:r>
            <a:r>
              <a:rPr lang="en-US" altLang="zh-CN" dirty="0"/>
              <a:t>words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2AB4CE-1210-3C4C-ADA6-945104FDFD2E}"/>
              </a:ext>
            </a:extLst>
          </p:cNvPr>
          <p:cNvSpPr txBox="1"/>
          <p:nvPr/>
        </p:nvSpPr>
        <p:spPr>
          <a:xfrm>
            <a:off x="6207463" y="2838443"/>
            <a:ext cx="2531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Length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message</a:t>
            </a:r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8992B4D-C073-A14A-A541-BDDFEF74359C}"/>
              </a:ext>
            </a:extLst>
          </p:cNvPr>
          <p:cNvCxnSpPr>
            <a:cxnSpLocks/>
          </p:cNvCxnSpPr>
          <p:nvPr/>
        </p:nvCxnSpPr>
        <p:spPr>
          <a:xfrm flipV="1">
            <a:off x="3588154" y="2528265"/>
            <a:ext cx="0" cy="1802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4193426-B3AB-8C4E-8CAB-4129471441A7}"/>
              </a:ext>
            </a:extLst>
          </p:cNvPr>
          <p:cNvCxnSpPr>
            <a:cxnSpLocks/>
          </p:cNvCxnSpPr>
          <p:nvPr/>
        </p:nvCxnSpPr>
        <p:spPr>
          <a:xfrm flipV="1">
            <a:off x="7473194" y="2576240"/>
            <a:ext cx="0" cy="199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FE5BC595-7D0A-0E40-A8CC-1A8922C43EA5}"/>
              </a:ext>
            </a:extLst>
          </p:cNvPr>
          <p:cNvCxnSpPr>
            <a:cxnSpLocks/>
          </p:cNvCxnSpPr>
          <p:nvPr/>
        </p:nvCxnSpPr>
        <p:spPr>
          <a:xfrm>
            <a:off x="1681994" y="1867306"/>
            <a:ext cx="0" cy="183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48AD563-10E2-DD45-94EA-29C0CE4AC923}"/>
              </a:ext>
            </a:extLst>
          </p:cNvPr>
          <p:cNvCxnSpPr>
            <a:cxnSpLocks/>
          </p:cNvCxnSpPr>
          <p:nvPr/>
        </p:nvCxnSpPr>
        <p:spPr>
          <a:xfrm>
            <a:off x="5540632" y="1814919"/>
            <a:ext cx="0" cy="220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3AF892D0-DC8C-02FB-1435-FAB445937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28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DBCB4-9DD8-7C40-B662-47B6A5329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Intuition of the SGD algorithm on the “Spam Filter” example</a:t>
            </a:r>
          </a:p>
        </p:txBody>
      </p:sp>
      <p:sp>
        <p:nvSpPr>
          <p:cNvPr id="10" name="Left Brace 9">
            <a:extLst>
              <a:ext uri="{FF2B5EF4-FFF2-40B4-BE49-F238E27FC236}">
                <a16:creationId xmlns:a16="http://schemas.microsoft.com/office/drawing/2014/main" id="{BBB1FB56-23C7-4445-AEAC-3D61CD70414D}"/>
              </a:ext>
            </a:extLst>
          </p:cNvPr>
          <p:cNvSpPr/>
          <p:nvPr/>
        </p:nvSpPr>
        <p:spPr>
          <a:xfrm rot="16200000">
            <a:off x="5046386" y="1369623"/>
            <a:ext cx="395528" cy="2985032"/>
          </a:xfrm>
          <a:prstGeom prst="leftBrace">
            <a:avLst/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7F95CD7-6733-B847-BA5E-3442987E1766}"/>
              </a:ext>
            </a:extLst>
          </p:cNvPr>
          <p:cNvSpPr txBox="1"/>
          <p:nvPr/>
        </p:nvSpPr>
        <p:spPr>
          <a:xfrm>
            <a:off x="3690343" y="3016252"/>
            <a:ext cx="22760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Scalar &gt; 0:</a:t>
            </a:r>
          </a:p>
          <a:p>
            <a:r>
              <a:rPr lang="en-US" dirty="0"/>
              <a:t>≈ 0 if the prediction is correct</a:t>
            </a:r>
          </a:p>
          <a:p>
            <a:r>
              <a:rPr lang="en-US" dirty="0"/>
              <a:t>≈ 1 otherwise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2282A7FE-4CB0-1B4B-9E34-A062CD30BA15}"/>
              </a:ext>
            </a:extLst>
          </p:cNvPr>
          <p:cNvCxnSpPr/>
          <p:nvPr/>
        </p:nvCxnSpPr>
        <p:spPr>
          <a:xfrm>
            <a:off x="7333034" y="2511974"/>
            <a:ext cx="0" cy="60960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32C2DD6-60DF-8D49-9A6D-E3DE6E59E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938" y="1690689"/>
            <a:ext cx="6864624" cy="90796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E53F59ED-0697-1A43-BB00-456613D97360}"/>
              </a:ext>
            </a:extLst>
          </p:cNvPr>
          <p:cNvSpPr/>
          <p:nvPr/>
        </p:nvSpPr>
        <p:spPr>
          <a:xfrm>
            <a:off x="6875834" y="1869515"/>
            <a:ext cx="914400" cy="6424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E107DA1-D194-A94B-B236-806D63B4BBA9}"/>
              </a:ext>
            </a:extLst>
          </p:cNvPr>
          <p:cNvSpPr txBox="1"/>
          <p:nvPr/>
        </p:nvSpPr>
        <p:spPr>
          <a:xfrm>
            <a:off x="6127088" y="3154433"/>
            <a:ext cx="2590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Vector of dimension d:</a:t>
            </a:r>
          </a:p>
          <a:p>
            <a:r>
              <a:rPr lang="en-US" dirty="0"/>
              <a:t>provides the direction of the gradient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8A2145B-CD78-A244-9819-07049D9DA767}"/>
              </a:ext>
            </a:extLst>
          </p:cNvPr>
          <p:cNvSpPr txBox="1"/>
          <p:nvPr/>
        </p:nvSpPr>
        <p:spPr>
          <a:xfrm>
            <a:off x="744718" y="4280674"/>
            <a:ext cx="765456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we receive an example [1, 0 , 0.0375, 80] like the one before.</a:t>
            </a:r>
          </a:p>
          <a:p>
            <a:r>
              <a:rPr lang="en-US" dirty="0"/>
              <a:t>And a label y = 1 saying that this is a spam.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How will the SGD update change the weight vector?</a:t>
            </a:r>
          </a:p>
          <a:p>
            <a:endParaRPr lang="en-US" dirty="0"/>
          </a:p>
          <a:p>
            <a:r>
              <a:rPr lang="en-US" dirty="0"/>
              <a:t>Then by moving w towards the negative gradient direction, we are changing the weight vector by increasing the weights. </a:t>
            </a:r>
            <a:r>
              <a:rPr lang="en-US" dirty="0">
                <a:sym typeface="Wingdings" pitchFamily="2" charset="2"/>
              </a:rPr>
              <a:t>i.e., increasing the amount they contribute to the score function (if currently the classifier is making a mistake on this example)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4CD9F69-768D-15F0-6F7C-7AF63BD9D8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049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6" grpId="0" animBg="1"/>
      <p:bldP spid="1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ED6770-7F58-63A5-4CAE-C736AEB22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/>
              <a:t>Interpretation</a:t>
            </a:r>
            <a:r>
              <a:rPr lang="zh-CN" altLang="en-US" sz="4000" dirty="0"/>
              <a:t> </a:t>
            </a:r>
            <a:r>
              <a:rPr lang="en-US" altLang="zh-CN" sz="4000" dirty="0"/>
              <a:t>of</a:t>
            </a:r>
            <a:r>
              <a:rPr lang="zh-CN" altLang="en-US" sz="4000" dirty="0"/>
              <a:t> </a:t>
            </a:r>
            <a:r>
              <a:rPr lang="en-US" altLang="zh-CN" sz="4000" dirty="0"/>
              <a:t>Gradient</a:t>
            </a:r>
            <a:r>
              <a:rPr lang="zh-CN" altLang="en-US" sz="4000" dirty="0"/>
              <a:t> </a:t>
            </a:r>
            <a:r>
              <a:rPr lang="en-US" altLang="zh-CN" sz="4000" dirty="0"/>
              <a:t>Descent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EC422-DDB8-F717-1A07-71FB93E299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5"/>
            <a:ext cx="4429733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Taylor</a:t>
            </a:r>
            <a:r>
              <a:rPr lang="zh-CN" altLang="en-US" sz="2400" dirty="0"/>
              <a:t> </a:t>
            </a:r>
            <a:r>
              <a:rPr lang="en-US" altLang="zh-CN" sz="2400" dirty="0"/>
              <a:t>approximation</a:t>
            </a:r>
            <a:r>
              <a:rPr lang="zh-CN" altLang="en-US" sz="2400" dirty="0"/>
              <a:t> </a:t>
            </a:r>
            <a:r>
              <a:rPr lang="en-US" altLang="zh-CN" sz="2400" dirty="0"/>
              <a:t>of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objective</a:t>
            </a:r>
            <a:r>
              <a:rPr lang="zh-CN" altLang="en-US" sz="2400" dirty="0"/>
              <a:t> </a:t>
            </a:r>
            <a:r>
              <a:rPr lang="en-US" altLang="zh-CN" sz="2400" dirty="0"/>
              <a:t>function:</a:t>
            </a:r>
          </a:p>
          <a:p>
            <a:pPr marL="514350" indent="-514350">
              <a:buFont typeface="+mj-lt"/>
              <a:buAutoNum type="arabicPeriod"/>
            </a:pPr>
            <a:endParaRPr lang="en-US" altLang="zh-CN" sz="2400" dirty="0"/>
          </a:p>
          <a:p>
            <a:pPr marL="514350" indent="-514350">
              <a:buFont typeface="+mj-lt"/>
              <a:buAutoNum type="arabicPeriod"/>
            </a:pPr>
            <a:endParaRPr lang="en-US" altLang="zh-CN" sz="2400" dirty="0"/>
          </a:p>
          <a:p>
            <a:pPr marL="514350" indent="-514350">
              <a:buFont typeface="+mj-lt"/>
              <a:buAutoNum type="arabicPeriod"/>
            </a:pPr>
            <a:endParaRPr lang="en-US" altLang="zh-CN" sz="2400" dirty="0"/>
          </a:p>
          <a:p>
            <a:pPr marL="514350" indent="-514350">
              <a:buFont typeface="+mj-lt"/>
              <a:buAutoNum type="arabicPeriod"/>
            </a:pPr>
            <a:endParaRPr lang="en-US" altLang="zh-CN" sz="2400" dirty="0"/>
          </a:p>
          <a:p>
            <a:pPr marL="514350" indent="-514350">
              <a:buFont typeface="+mj-lt"/>
              <a:buAutoNum type="arabicPeriod"/>
            </a:pPr>
            <a:r>
              <a:rPr lang="en-US" altLang="zh-CN" sz="2400" dirty="0"/>
              <a:t>Choose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next</a:t>
            </a:r>
            <a:r>
              <a:rPr lang="zh-CN" altLang="en-US" sz="2400" dirty="0"/>
              <a:t> </a:t>
            </a:r>
            <a:r>
              <a:rPr lang="en-US" altLang="zh-CN" sz="2400" dirty="0"/>
              <a:t>point</a:t>
            </a:r>
            <a:r>
              <a:rPr lang="zh-CN" altLang="en-US" sz="2400" dirty="0"/>
              <a:t> </a:t>
            </a:r>
            <a:r>
              <a:rPr lang="en-US" altLang="zh-CN" sz="2400" dirty="0"/>
              <a:t>by</a:t>
            </a:r>
            <a:r>
              <a:rPr lang="zh-CN" altLang="en-US" sz="2400" dirty="0"/>
              <a:t> </a:t>
            </a:r>
            <a:r>
              <a:rPr lang="en-US" altLang="zh-CN" sz="2400" dirty="0"/>
              <a:t>minimizing</a:t>
            </a:r>
            <a:r>
              <a:rPr lang="zh-CN" altLang="en-US" sz="2400" dirty="0"/>
              <a:t> </a:t>
            </a:r>
            <a:r>
              <a:rPr lang="en-US" altLang="zh-CN" sz="2400" dirty="0"/>
              <a:t>the</a:t>
            </a:r>
            <a:r>
              <a:rPr lang="zh-CN" altLang="en-US" sz="2400" dirty="0"/>
              <a:t> </a:t>
            </a:r>
            <a:r>
              <a:rPr lang="en-US" altLang="zh-CN" sz="2400" dirty="0"/>
              <a:t>expansion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F1203E2-11A6-7F39-6B8E-218D82618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2848" y="2074121"/>
            <a:ext cx="4042680" cy="322303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B84462E-4AB2-CC66-1889-B5B31CB5C5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187" y="2604378"/>
            <a:ext cx="4064657" cy="567987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277029-7932-759D-93E7-DFF2F76E9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3229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E837E-B00B-16A6-54B9-904D9B4E0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Convergence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smooth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non-convex</a:t>
            </a:r>
            <a:r>
              <a:rPr lang="zh-CN" altLang="en-US" dirty="0"/>
              <a:t> </a:t>
            </a:r>
            <a:r>
              <a:rPr lang="en-US" altLang="zh-CN" dirty="0"/>
              <a:t>objective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20203F-A2BF-85B1-8AFF-3D5C8E1BA2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Problem</a:t>
            </a:r>
            <a:r>
              <a:rPr lang="zh-CN" altLang="en-US" dirty="0"/>
              <a:t> </a:t>
            </a:r>
            <a:r>
              <a:rPr lang="en-US" altLang="zh-CN" dirty="0"/>
              <a:t>setting: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Assumption:</a:t>
            </a:r>
            <a:r>
              <a:rPr lang="zh-CN" altLang="en-US" dirty="0"/>
              <a:t> </a:t>
            </a:r>
            <a:r>
              <a:rPr lang="en-US" altLang="zh-CN" dirty="0"/>
              <a:t>f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L-smooth</a:t>
            </a:r>
            <a:r>
              <a:rPr lang="zh-CN" altLang="en-US" dirty="0"/>
              <a:t> </a:t>
            </a:r>
            <a:r>
              <a:rPr lang="en-US" altLang="zh-CN" dirty="0"/>
              <a:t>(but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necessarily</a:t>
            </a:r>
            <a:r>
              <a:rPr lang="zh-CN" altLang="en-US" dirty="0"/>
              <a:t> </a:t>
            </a:r>
            <a:r>
              <a:rPr lang="en-US" altLang="zh-CN" dirty="0"/>
              <a:t>convex)</a:t>
            </a:r>
          </a:p>
          <a:p>
            <a:endParaRPr lang="en-US" altLang="zh-CN" dirty="0"/>
          </a:p>
          <a:p>
            <a:r>
              <a:rPr lang="en-US" altLang="zh-CN" dirty="0"/>
              <a:t>How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measure</a:t>
            </a:r>
            <a:r>
              <a:rPr lang="zh-CN" altLang="en-US" dirty="0"/>
              <a:t> </a:t>
            </a:r>
            <a:r>
              <a:rPr lang="en-US" altLang="zh-CN" dirty="0"/>
              <a:t>success?</a:t>
            </a:r>
          </a:p>
          <a:p>
            <a:pPr lvl="1"/>
            <a:r>
              <a:rPr lang="el-GR" b="0" i="0" dirty="0">
                <a:solidFill>
                  <a:srgbClr val="202124"/>
                </a:solidFill>
                <a:effectLst/>
                <a:latin typeface="Roboto" panose="02000000000000000000" pitchFamily="2" charset="0"/>
              </a:rPr>
              <a:t>ε</a:t>
            </a:r>
            <a:r>
              <a:rPr lang="en-US" altLang="zh-CN" dirty="0"/>
              <a:t>-stationary</a:t>
            </a:r>
            <a:r>
              <a:rPr lang="zh-CN" altLang="en-US" dirty="0"/>
              <a:t> </a:t>
            </a:r>
            <a:r>
              <a:rPr lang="en-US" altLang="zh-CN" dirty="0"/>
              <a:t>point:</a:t>
            </a:r>
          </a:p>
          <a:p>
            <a:pPr lvl="1"/>
            <a:r>
              <a:rPr lang="en-US" altLang="zh-CN" dirty="0"/>
              <a:t>Iteration</a:t>
            </a:r>
            <a:r>
              <a:rPr lang="zh-CN" altLang="en-US" dirty="0"/>
              <a:t> </a:t>
            </a:r>
            <a:r>
              <a:rPr lang="en-US" altLang="zh-CN" dirty="0"/>
              <a:t>complexity: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Algorithm</a:t>
            </a:r>
            <a:r>
              <a:rPr lang="zh-CN" altLang="en-US" dirty="0"/>
              <a:t>  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180970-1173-16F8-7C70-BF9DF28B6E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9061" y="1825625"/>
            <a:ext cx="1638300" cy="6477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7381F6-56E3-F1FD-5692-5A5564DD62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9433" y="5432612"/>
            <a:ext cx="3640090" cy="418271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059290-D343-3E25-1D38-4036CF5C3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9128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87A79-58F7-10EC-66AF-B0BE22BB3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Convergence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GD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smooth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non-convex</a:t>
            </a:r>
            <a:r>
              <a:rPr lang="zh-CN" altLang="en-US" dirty="0"/>
              <a:t> </a:t>
            </a:r>
            <a:r>
              <a:rPr lang="en-US" altLang="zh-CN" dirty="0"/>
              <a:t>objective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9B3C6F-85CA-8DE7-D8E9-FE20AE5606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Descent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Telescoping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6878E8-C42F-9248-0516-9ED923BE2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402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27EB2-1580-CDEE-9482-71013025C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Convergence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SGD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smooth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non-convex</a:t>
            </a:r>
            <a:r>
              <a:rPr lang="zh-CN" altLang="en-US" dirty="0"/>
              <a:t> </a:t>
            </a:r>
            <a:r>
              <a:rPr lang="en-US" altLang="zh-CN" dirty="0"/>
              <a:t>objective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CBD4FE-F0C1-4401-A14D-A00583FB9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Expected</a:t>
            </a:r>
            <a:r>
              <a:rPr lang="zh-CN" altLang="en-US" dirty="0"/>
              <a:t> </a:t>
            </a:r>
            <a:r>
              <a:rPr lang="en-US" altLang="zh-CN" dirty="0"/>
              <a:t>Descent</a:t>
            </a:r>
            <a:r>
              <a:rPr lang="zh-CN" altLang="en-US" dirty="0"/>
              <a:t> </a:t>
            </a:r>
            <a:r>
              <a:rPr lang="en-US" altLang="zh-CN" dirty="0"/>
              <a:t>Lemma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Telescoping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676A33B-9612-6A6A-2A71-AE213B35B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056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7796A-03AB-5FAB-D18B-9056DD03A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What</a:t>
            </a:r>
            <a:r>
              <a:rPr lang="zh-CN" altLang="en-US" dirty="0"/>
              <a:t> </a:t>
            </a:r>
            <a:r>
              <a:rPr lang="en-US" altLang="zh-CN" dirty="0"/>
              <a:t>happens</a:t>
            </a:r>
            <a:r>
              <a:rPr lang="zh-CN" altLang="en-US" dirty="0"/>
              <a:t> </a:t>
            </a: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assume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objective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convex?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18983-3729-BF83-CFC0-22744DE5FF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One</a:t>
            </a:r>
            <a:r>
              <a:rPr lang="zh-CN" altLang="en-US" dirty="0"/>
              <a:t> </a:t>
            </a:r>
            <a:r>
              <a:rPr lang="en-US" altLang="zh-CN" dirty="0"/>
              <a:t>region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solutions,</a:t>
            </a:r>
            <a:r>
              <a:rPr lang="zh-CN" altLang="en-US" dirty="0"/>
              <a:t> </a:t>
            </a:r>
            <a:r>
              <a:rPr lang="en-US" altLang="zh-CN" dirty="0"/>
              <a:t>thus</a:t>
            </a:r>
            <a:r>
              <a:rPr lang="zh-CN" altLang="en-US" dirty="0"/>
              <a:t> </a:t>
            </a:r>
            <a:r>
              <a:rPr lang="en-US" altLang="zh-CN" dirty="0"/>
              <a:t>stronger</a:t>
            </a:r>
            <a:r>
              <a:rPr lang="zh-CN" altLang="en-US" dirty="0"/>
              <a:t> </a:t>
            </a:r>
            <a:r>
              <a:rPr lang="en-US" altLang="zh-CN" dirty="0"/>
              <a:t>goal</a:t>
            </a:r>
            <a:r>
              <a:rPr lang="zh-CN" altLang="en-US" dirty="0"/>
              <a:t> </a:t>
            </a:r>
            <a:r>
              <a:rPr lang="en-US" altLang="zh-CN" dirty="0"/>
              <a:t>possible: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summary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results</a:t>
            </a:r>
            <a:r>
              <a:rPr lang="zh-CN" altLang="en-US" dirty="0"/>
              <a:t> </a:t>
            </a:r>
            <a:r>
              <a:rPr lang="en-US" altLang="zh-CN" dirty="0"/>
              <a:t>(in</a:t>
            </a:r>
            <a:r>
              <a:rPr lang="zh-CN" altLang="en-US" dirty="0"/>
              <a:t> </a:t>
            </a:r>
            <a:r>
              <a:rPr lang="en-US" altLang="zh-CN" dirty="0"/>
              <a:t>iteration</a:t>
            </a:r>
            <a:r>
              <a:rPr lang="zh-CN" altLang="en-US" dirty="0"/>
              <a:t> </a:t>
            </a:r>
            <a:r>
              <a:rPr lang="en-US" altLang="zh-CN" dirty="0"/>
              <a:t>complexity)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3CA687B-294E-BAF1-CB06-6C29564090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291663"/>
              </p:ext>
            </p:extLst>
          </p:nvPr>
        </p:nvGraphicFramePr>
        <p:xfrm>
          <a:off x="1164076" y="3346315"/>
          <a:ext cx="7191984" cy="22948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99745">
                  <a:extLst>
                    <a:ext uri="{9D8B030D-6E8A-4147-A177-3AD203B41FA5}">
                      <a16:colId xmlns:a16="http://schemas.microsoft.com/office/drawing/2014/main" val="2434234800"/>
                    </a:ext>
                  </a:extLst>
                </a:gridCol>
                <a:gridCol w="1945532">
                  <a:extLst>
                    <a:ext uri="{9D8B030D-6E8A-4147-A177-3AD203B41FA5}">
                      <a16:colId xmlns:a16="http://schemas.microsoft.com/office/drawing/2014/main" val="134599962"/>
                    </a:ext>
                  </a:extLst>
                </a:gridCol>
                <a:gridCol w="2042809">
                  <a:extLst>
                    <a:ext uri="{9D8B030D-6E8A-4147-A177-3AD203B41FA5}">
                      <a16:colId xmlns:a16="http://schemas.microsoft.com/office/drawing/2014/main" val="3930565569"/>
                    </a:ext>
                  </a:extLst>
                </a:gridCol>
                <a:gridCol w="2003898">
                  <a:extLst>
                    <a:ext uri="{9D8B030D-6E8A-4147-A177-3AD203B41FA5}">
                      <a16:colId xmlns:a16="http://schemas.microsoft.com/office/drawing/2014/main" val="596737979"/>
                    </a:ext>
                  </a:extLst>
                </a:gridCol>
              </a:tblGrid>
              <a:tr h="671208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Convex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+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G-Lipschitz</a:t>
                      </a:r>
                    </a:p>
                    <a:p>
                      <a:pPr algn="ctr"/>
                      <a:r>
                        <a:rPr lang="en-US" altLang="zh-CN" sz="1600" dirty="0"/>
                        <a:t>+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Bounded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domain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Convex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+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L-Smooth</a:t>
                      </a:r>
                      <a:endParaRPr lang="en-US" sz="1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l-GR" sz="1600" dirty="0"/>
                        <a:t>μ</a:t>
                      </a:r>
                      <a:r>
                        <a:rPr lang="en-US" altLang="zh-CN" sz="1600" dirty="0"/>
                        <a:t>-strongly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convex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+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L-smooth</a:t>
                      </a:r>
                      <a:endParaRPr lang="en-US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95348735"/>
                  </a:ext>
                </a:extLst>
              </a:tr>
              <a:tr h="811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GD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6973387"/>
                  </a:ext>
                </a:extLst>
              </a:tr>
              <a:tr h="811802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SGD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87035010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DDE20C-4380-C271-A636-0E4434129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411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3A0049-27DD-F58E-F8D4-D7230046B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839" y="376011"/>
            <a:ext cx="8232321" cy="1325563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Recap:</a:t>
            </a:r>
            <a:r>
              <a:rPr lang="zh-CN" altLang="en-US" dirty="0"/>
              <a:t>  </a:t>
            </a:r>
            <a:r>
              <a:rPr lang="en-US" altLang="zh-CN" dirty="0"/>
              <a:t>“One</a:t>
            </a:r>
            <a:r>
              <a:rPr lang="zh-CN" altLang="en-US" dirty="0"/>
              <a:t> </a:t>
            </a:r>
            <a:r>
              <a:rPr lang="en-US" altLang="zh-CN" dirty="0"/>
              <a:t>algorithm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rules</a:t>
            </a:r>
            <a:r>
              <a:rPr lang="zh-CN" altLang="en-US" dirty="0"/>
              <a:t> </a:t>
            </a:r>
            <a:r>
              <a:rPr lang="en-US" altLang="zh-CN" dirty="0"/>
              <a:t>them</a:t>
            </a:r>
            <a:r>
              <a:rPr lang="zh-CN" altLang="en-US" dirty="0"/>
              <a:t> </a:t>
            </a:r>
            <a:r>
              <a:rPr lang="en-US" altLang="zh-CN" dirty="0"/>
              <a:t>all”</a:t>
            </a:r>
            <a:r>
              <a:rPr lang="zh-CN" altLang="en-US" dirty="0"/>
              <a:t> </a:t>
            </a:r>
            <a:r>
              <a:rPr lang="en-US" altLang="zh-CN" dirty="0"/>
              <a:t>---</a:t>
            </a:r>
            <a:r>
              <a:rPr lang="zh-CN" altLang="en-US" dirty="0"/>
              <a:t> </a:t>
            </a:r>
            <a:r>
              <a:rPr lang="en-US" altLang="zh-CN" dirty="0"/>
              <a:t>Empirical</a:t>
            </a:r>
            <a:r>
              <a:rPr lang="zh-CN" altLang="en-US" dirty="0"/>
              <a:t> </a:t>
            </a:r>
            <a:r>
              <a:rPr lang="en-US" altLang="zh-CN" dirty="0"/>
              <a:t>Risk</a:t>
            </a:r>
            <a:r>
              <a:rPr lang="zh-CN" altLang="en-US" dirty="0"/>
              <a:t> </a:t>
            </a:r>
            <a:r>
              <a:rPr lang="en-US" altLang="zh-CN" dirty="0"/>
              <a:t>Minimization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0CFF47-88E9-99BA-1391-3FE7D7466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ERM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Regularized</a:t>
            </a:r>
            <a:r>
              <a:rPr lang="zh-CN" altLang="en-US" dirty="0"/>
              <a:t> </a:t>
            </a:r>
            <a:r>
              <a:rPr lang="en-US" altLang="zh-CN" dirty="0"/>
              <a:t>ERM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2E04E8-078E-091A-5C91-8B6E397EDC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667000"/>
            <a:ext cx="6705600" cy="762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E35123-2457-DC9C-6C1D-0E6CED1542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6550" y="5347420"/>
            <a:ext cx="5930900" cy="762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1AB7AA-1538-F917-6AD9-AD59250B3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43830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708A5-D6AC-274C-AB37-DAFA547737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choose the step sizes / learning rates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practice</a:t>
            </a:r>
            <a:r>
              <a:rPr lang="en-US" dirty="0"/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1FF2D-A5D4-1C47-B4DA-07DDFA2204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endParaRPr lang="en-US" dirty="0"/>
          </a:p>
          <a:p>
            <a:r>
              <a:rPr lang="en-US" dirty="0"/>
              <a:t>In practice:</a:t>
            </a:r>
          </a:p>
          <a:p>
            <a:pPr lvl="1"/>
            <a:r>
              <a:rPr lang="en-US" dirty="0"/>
              <a:t>Use cross-validation on a subsample of the data.</a:t>
            </a:r>
          </a:p>
          <a:p>
            <a:pPr lvl="1"/>
            <a:r>
              <a:rPr lang="en-US" dirty="0"/>
              <a:t>Fixed learning rate for SGD is usually fine.</a:t>
            </a:r>
          </a:p>
          <a:p>
            <a:pPr lvl="1"/>
            <a:r>
              <a:rPr lang="en-US" dirty="0"/>
              <a:t>If it diverges,  decrease the learning rate.</a:t>
            </a:r>
          </a:p>
          <a:p>
            <a:pPr lvl="1"/>
            <a:r>
              <a:rPr lang="en-US" dirty="0"/>
              <a:t>If for extremely small learning rate, it still diverges, check if your gradient implementation is correct.</a:t>
            </a:r>
          </a:p>
          <a:p>
            <a:pPr lvl="1"/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04071-4686-988E-C10E-A08364071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2883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7B2DD-F666-D843-A88B-31150E19E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power of SGD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0899C-7E62-A348-B6E8-EDF4669E7E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Extremely general: </a:t>
            </a:r>
          </a:p>
          <a:p>
            <a:pPr lvl="1"/>
            <a:r>
              <a:rPr lang="en-US" dirty="0"/>
              <a:t>Specify an end-to-end differentiable score function, e.g., a complex neural network.</a:t>
            </a:r>
          </a:p>
          <a:p>
            <a:pPr lvl="1"/>
            <a:r>
              <a:rPr lang="en-US" dirty="0"/>
              <a:t>Beyond the context of machine learning</a:t>
            </a:r>
          </a:p>
          <a:p>
            <a:endParaRPr lang="en-US" dirty="0"/>
          </a:p>
          <a:p>
            <a:r>
              <a:rPr lang="en-US" dirty="0"/>
              <a:t>Extremely simple: a few lines of code.</a:t>
            </a:r>
          </a:p>
          <a:p>
            <a:pPr lvl="1"/>
            <a:endParaRPr lang="en-US" dirty="0"/>
          </a:p>
          <a:p>
            <a:r>
              <a:rPr lang="en-US" dirty="0"/>
              <a:t>Extremely scalable</a:t>
            </a:r>
          </a:p>
          <a:p>
            <a:pPr lvl="1"/>
            <a:r>
              <a:rPr lang="en-US" dirty="0"/>
              <a:t>Just a few pass of the data, no need to store the data</a:t>
            </a:r>
          </a:p>
          <a:p>
            <a:pPr lvl="1"/>
            <a:endParaRPr lang="en-US" dirty="0"/>
          </a:p>
          <a:p>
            <a:r>
              <a:rPr lang="en-US" dirty="0"/>
              <a:t>People are continuing to discover that many methods are special cases of SGD.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CB760-493D-7B33-2957-B15D1FE97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00668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06B6E-D0C3-F153-BD9D-38B4DAEEE7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Gradient</a:t>
            </a:r>
            <a:r>
              <a:rPr lang="zh-CN" altLang="en-US" dirty="0"/>
              <a:t> </a:t>
            </a:r>
            <a:r>
              <a:rPr lang="en-US" altLang="zh-CN" dirty="0"/>
              <a:t>Boosting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3021E97-1B5E-9C68-BC13-7434B100E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065" y="1457771"/>
            <a:ext cx="6031961" cy="434215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EF915D8-635A-B543-F7C5-DC305E001D9E}"/>
              </a:ext>
            </a:extLst>
          </p:cNvPr>
          <p:cNvSpPr txBox="1"/>
          <p:nvPr/>
        </p:nvSpPr>
        <p:spPr>
          <a:xfrm>
            <a:off x="2275139" y="6308208"/>
            <a:ext cx="4417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Widely-used</a:t>
            </a:r>
            <a:r>
              <a:rPr lang="zh-CN" altLang="en-US" dirty="0"/>
              <a:t> </a:t>
            </a:r>
            <a:r>
              <a:rPr lang="en-US" altLang="zh-CN" dirty="0"/>
              <a:t>packages:</a:t>
            </a:r>
            <a:r>
              <a:rPr lang="zh-CN" altLang="en-US" dirty="0"/>
              <a:t>  </a:t>
            </a:r>
            <a:r>
              <a:rPr lang="en-US" altLang="zh-CN" i="1" dirty="0" err="1"/>
              <a:t>Xgboost</a:t>
            </a:r>
            <a:r>
              <a:rPr lang="en-US" altLang="zh-CN" i="1" dirty="0"/>
              <a:t>,</a:t>
            </a:r>
            <a:r>
              <a:rPr lang="zh-CN" altLang="en-US" i="1" dirty="0"/>
              <a:t>  </a:t>
            </a:r>
            <a:r>
              <a:rPr lang="en-US" altLang="zh-CN" i="1" dirty="0" err="1"/>
              <a:t>LightGBM</a:t>
            </a:r>
            <a:r>
              <a:rPr lang="zh-CN" altLang="en-US" i="1" dirty="0"/>
              <a:t>   </a:t>
            </a:r>
            <a:endParaRPr lang="en-US" i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048302-A2B8-E4AB-908F-D4BED02CA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71520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A7CBB-F525-8C26-258F-5284EDC99C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Gradient</a:t>
            </a:r>
            <a:r>
              <a:rPr lang="zh-CN" altLang="en-US" dirty="0"/>
              <a:t> </a:t>
            </a:r>
            <a:r>
              <a:rPr lang="en-US" altLang="zh-CN" dirty="0"/>
              <a:t>Boosting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435A59-076D-DACB-DC8A-F21ECC3A8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Choose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favorite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</a:p>
          <a:p>
            <a:pPr lvl="1"/>
            <a:r>
              <a:rPr lang="en-US" altLang="zh-CN" dirty="0"/>
              <a:t>Square</a:t>
            </a:r>
            <a:r>
              <a:rPr lang="zh-CN" altLang="en-US" dirty="0"/>
              <a:t> </a:t>
            </a:r>
            <a:r>
              <a:rPr lang="en-US" altLang="zh-CN" dirty="0"/>
              <a:t>loss,</a:t>
            </a:r>
            <a:r>
              <a:rPr lang="zh-CN" altLang="en-US" dirty="0"/>
              <a:t> </a:t>
            </a:r>
            <a:r>
              <a:rPr lang="en-US" altLang="zh-CN" dirty="0"/>
              <a:t>Huber</a:t>
            </a:r>
            <a:r>
              <a:rPr lang="zh-CN" altLang="en-US" dirty="0"/>
              <a:t> </a:t>
            </a:r>
            <a:r>
              <a:rPr lang="en-US" altLang="zh-CN" dirty="0"/>
              <a:t>loss,</a:t>
            </a:r>
            <a:r>
              <a:rPr lang="zh-CN" altLang="en-US" dirty="0"/>
              <a:t> </a:t>
            </a:r>
            <a:r>
              <a:rPr lang="en-US" altLang="zh-CN" dirty="0"/>
              <a:t>Cross-entropy,</a:t>
            </a:r>
            <a:r>
              <a:rPr lang="zh-CN" altLang="en-US" dirty="0"/>
              <a:t>  </a:t>
            </a:r>
            <a:r>
              <a:rPr lang="en-US" altLang="zh-CN" dirty="0"/>
              <a:t>Hinge</a:t>
            </a:r>
            <a:r>
              <a:rPr lang="zh-CN" altLang="en-US" dirty="0"/>
              <a:t> </a:t>
            </a:r>
            <a:r>
              <a:rPr lang="en-US" altLang="zh-CN" dirty="0"/>
              <a:t>loss,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</a:p>
          <a:p>
            <a:r>
              <a:rPr lang="en-US" altLang="zh-CN" dirty="0"/>
              <a:t>Score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b="1" dirty="0"/>
              <a:t>weighted</a:t>
            </a:r>
            <a:r>
              <a:rPr lang="zh-CN" altLang="en-US" b="1" dirty="0"/>
              <a:t> </a:t>
            </a:r>
            <a:r>
              <a:rPr lang="en-US" altLang="zh-CN" b="1" dirty="0"/>
              <a:t>sum</a:t>
            </a:r>
            <a:r>
              <a:rPr lang="zh-CN" altLang="en-US" b="1" dirty="0"/>
              <a:t> </a:t>
            </a:r>
            <a:r>
              <a:rPr lang="en-US" altLang="zh-CN" b="1" dirty="0"/>
              <a:t>of</a:t>
            </a:r>
            <a:r>
              <a:rPr lang="zh-CN" altLang="en-US" b="1" dirty="0"/>
              <a:t> </a:t>
            </a:r>
            <a:r>
              <a:rPr lang="en-US" altLang="zh-CN" b="1" dirty="0"/>
              <a:t>decision</a:t>
            </a:r>
            <a:r>
              <a:rPr lang="zh-CN" altLang="en-US" b="1" dirty="0"/>
              <a:t> </a:t>
            </a:r>
            <a:r>
              <a:rPr lang="en-US" altLang="zh-CN" b="1" dirty="0"/>
              <a:t>trees.</a:t>
            </a:r>
          </a:p>
          <a:p>
            <a:endParaRPr lang="en-US" altLang="zh-CN" b="1" dirty="0"/>
          </a:p>
          <a:p>
            <a:endParaRPr lang="en-US" altLang="zh-CN" b="1" dirty="0"/>
          </a:p>
          <a:p>
            <a:endParaRPr lang="en-US" altLang="zh-CN" b="1" dirty="0"/>
          </a:p>
          <a:p>
            <a:endParaRPr lang="en-US" altLang="zh-CN" b="1" dirty="0"/>
          </a:p>
          <a:p>
            <a:endParaRPr lang="en-US" altLang="zh-CN" b="1" dirty="0"/>
          </a:p>
          <a:p>
            <a:endParaRPr lang="en-US" altLang="zh-CN" dirty="0"/>
          </a:p>
          <a:p>
            <a:r>
              <a:rPr lang="en-US" altLang="zh-CN" dirty="0"/>
              <a:t>ERM</a:t>
            </a:r>
            <a:r>
              <a:rPr lang="zh-CN" altLang="en-US" dirty="0"/>
              <a:t> </a:t>
            </a:r>
            <a:r>
              <a:rPr lang="en-US" altLang="zh-CN" dirty="0"/>
              <a:t>amounts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solving</a:t>
            </a:r>
            <a:r>
              <a:rPr lang="zh-CN" altLang="en-US" dirty="0"/>
              <a:t> </a:t>
            </a:r>
            <a:endParaRPr lang="en-US" altLang="zh-CN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6EB038-8D10-448A-44A8-F28233942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53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913488-E4B0-891B-642D-1D8D57AFE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1643" y="2992991"/>
            <a:ext cx="3671651" cy="8720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4D0DE3-2A62-9589-F305-B041BE5F77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6142" y="4044396"/>
            <a:ext cx="6067357" cy="150409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1BA4D8C-B171-198A-9960-B0D543F5CC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17477" y="5402662"/>
            <a:ext cx="3110381" cy="863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71979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7DF03-BFCF-5128-B8C4-EB922F73C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Gradient</a:t>
            </a:r>
            <a:r>
              <a:rPr lang="zh-CN" altLang="en-US" dirty="0"/>
              <a:t> </a:t>
            </a:r>
            <a:r>
              <a:rPr lang="en-US" altLang="zh-CN" dirty="0"/>
              <a:t>Boosting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“Projected”</a:t>
            </a:r>
            <a:r>
              <a:rPr lang="zh-CN" altLang="en-US" dirty="0"/>
              <a:t> </a:t>
            </a:r>
            <a:r>
              <a:rPr lang="en-US" altLang="zh-CN" dirty="0"/>
              <a:t>SGD</a:t>
            </a:r>
            <a:r>
              <a:rPr lang="zh-CN" altLang="en-US" dirty="0"/>
              <a:t> </a:t>
            </a:r>
            <a:r>
              <a:rPr lang="en-US" altLang="zh-CN" dirty="0"/>
              <a:t>algorithm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4E3CE8B-01CF-6B87-F91E-209F8CAFEC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8651" y="1624939"/>
            <a:ext cx="2043349" cy="609312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572ABB-7D97-9DE2-AF05-AEAB2CDD6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54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07BBBC-3437-760E-D9E1-230060CD902B}"/>
              </a:ext>
            </a:extLst>
          </p:cNvPr>
          <p:cNvSpPr txBox="1"/>
          <p:nvPr/>
        </p:nvSpPr>
        <p:spPr>
          <a:xfrm>
            <a:off x="4572000" y="1709078"/>
            <a:ext cx="2331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C00000"/>
                </a:solidFill>
              </a:rPr>
              <a:t>no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restriction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f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1F4FDDC-25EC-78AE-9B61-A1323596E0FB}"/>
              </a:ext>
            </a:extLst>
          </p:cNvPr>
          <p:cNvSpPr txBox="1"/>
          <p:nvPr/>
        </p:nvSpPr>
        <p:spPr>
          <a:xfrm>
            <a:off x="1531974" y="2390091"/>
            <a:ext cx="5161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Take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gradient</a:t>
            </a:r>
            <a:r>
              <a:rPr lang="zh-CN" altLang="en-US" dirty="0"/>
              <a:t> </a:t>
            </a:r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respect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predictions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</a:t>
            </a:r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B7E7CDE-C036-66EC-7B44-06B5288ABD8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2575" b="24357"/>
          <a:stretch/>
        </p:blipFill>
        <p:spPr>
          <a:xfrm>
            <a:off x="1531974" y="3965475"/>
            <a:ext cx="5656766" cy="133609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40DA677-FA0E-D18E-F6EB-88A896C1AB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4166" y="2887316"/>
            <a:ext cx="3819708" cy="54168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D57D7C3-7D64-F402-E39F-57F61AB6A50E}"/>
              </a:ext>
            </a:extLst>
          </p:cNvPr>
          <p:cNvSpPr txBox="1"/>
          <p:nvPr/>
        </p:nvSpPr>
        <p:spPr>
          <a:xfrm>
            <a:off x="1531974" y="3480906"/>
            <a:ext cx="7174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f</a:t>
            </a:r>
            <a:r>
              <a:rPr lang="zh-CN" altLang="en-US" dirty="0"/>
              <a:t> </a:t>
            </a:r>
            <a:r>
              <a:rPr lang="en-US" altLang="zh-CN" dirty="0"/>
              <a:t>needs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combination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trees,</a:t>
            </a:r>
            <a:r>
              <a:rPr lang="zh-CN" altLang="en-US" dirty="0"/>
              <a:t> </a:t>
            </a:r>
            <a:r>
              <a:rPr lang="en-US" altLang="zh-CN" dirty="0"/>
              <a:t>so</a:t>
            </a:r>
            <a:r>
              <a:rPr lang="zh-CN" altLang="en-US" dirty="0"/>
              <a:t> </a:t>
            </a:r>
            <a:r>
              <a:rPr lang="en-US" altLang="zh-CN" dirty="0"/>
              <a:t>let’s</a:t>
            </a:r>
            <a:r>
              <a:rPr lang="zh-CN" altLang="en-US" dirty="0"/>
              <a:t> </a:t>
            </a:r>
            <a:r>
              <a:rPr lang="en-US" altLang="zh-CN" dirty="0"/>
              <a:t>use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tree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approximate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gradient</a:t>
            </a:r>
            <a:r>
              <a:rPr lang="zh-CN" altLang="en-US" dirty="0"/>
              <a:t> </a:t>
            </a:r>
            <a:endParaRPr lang="en-US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6AFBD78-9DC2-243F-6B73-F647F31961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95541" y="5917172"/>
            <a:ext cx="3441446" cy="43269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5A13CA9-D583-C96A-8B07-888684496658}"/>
              </a:ext>
            </a:extLst>
          </p:cNvPr>
          <p:cNvSpPr txBox="1"/>
          <p:nvPr/>
        </p:nvSpPr>
        <p:spPr>
          <a:xfrm>
            <a:off x="1648706" y="5473448"/>
            <a:ext cx="71742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Update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current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  <a:r>
              <a:rPr lang="zh-CN" altLang="en-US" dirty="0"/>
              <a:t> </a:t>
            </a:r>
            <a:r>
              <a:rPr lang="en-US" altLang="zh-CN" dirty="0"/>
              <a:t>by</a:t>
            </a:r>
            <a:r>
              <a:rPr lang="zh-CN" altLang="en-US" dirty="0"/>
              <a:t> </a:t>
            </a:r>
            <a:r>
              <a:rPr lang="en-US" altLang="zh-CN" dirty="0"/>
              <a:t>gradient</a:t>
            </a:r>
            <a:r>
              <a:rPr lang="zh-CN" altLang="en-US" dirty="0"/>
              <a:t> </a:t>
            </a:r>
            <a:r>
              <a:rPr lang="en-US" altLang="zh-CN" dirty="0"/>
              <a:t>descent: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75325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4564A-F5F8-2068-9B89-9F1DDB7AB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CFF98-5F13-A980-C1F4-BB377E002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Risk</a:t>
            </a:r>
            <a:r>
              <a:rPr lang="zh-CN" altLang="en-US" dirty="0"/>
              <a:t> </a:t>
            </a:r>
            <a:r>
              <a:rPr lang="en-US" altLang="zh-CN" dirty="0"/>
              <a:t>bound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general</a:t>
            </a:r>
            <a:r>
              <a:rPr lang="zh-CN" altLang="en-US" dirty="0"/>
              <a:t> </a:t>
            </a:r>
            <a:r>
              <a:rPr lang="en-US" altLang="zh-CN" dirty="0"/>
              <a:t>bounded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</a:p>
          <a:p>
            <a:pPr lvl="1"/>
            <a:r>
              <a:rPr lang="en-US" altLang="zh-CN" dirty="0" err="1"/>
              <a:t>Hoeffding’s</a:t>
            </a:r>
            <a:r>
              <a:rPr lang="zh-CN" altLang="en-US" dirty="0"/>
              <a:t> </a:t>
            </a:r>
            <a:r>
              <a:rPr lang="en-US" altLang="zh-CN" dirty="0"/>
              <a:t>inequality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Union</a:t>
            </a:r>
            <a:r>
              <a:rPr lang="zh-CN" altLang="en-US" dirty="0"/>
              <a:t> </a:t>
            </a:r>
            <a:r>
              <a:rPr lang="en-US" altLang="zh-CN" dirty="0"/>
              <a:t>bound</a:t>
            </a:r>
            <a:r>
              <a:rPr lang="zh-CN" altLang="en-US" dirty="0"/>
              <a:t> </a:t>
            </a:r>
            <a:r>
              <a:rPr lang="en-US" altLang="zh-CN" dirty="0"/>
              <a:t>argument</a:t>
            </a:r>
          </a:p>
          <a:p>
            <a:pPr lvl="1"/>
            <a:endParaRPr lang="en-US" dirty="0"/>
          </a:p>
          <a:p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</a:p>
          <a:p>
            <a:endParaRPr lang="en-US" dirty="0"/>
          </a:p>
          <a:p>
            <a:r>
              <a:rPr lang="en-US" altLang="zh-CN" dirty="0"/>
              <a:t>Optimization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</a:p>
          <a:p>
            <a:pPr lvl="1"/>
            <a:r>
              <a:rPr lang="en-US" altLang="zh-CN" dirty="0"/>
              <a:t>Gradient</a:t>
            </a:r>
            <a:r>
              <a:rPr lang="zh-CN" altLang="en-US" dirty="0"/>
              <a:t> </a:t>
            </a:r>
            <a:r>
              <a:rPr lang="en-US" altLang="zh-CN" dirty="0"/>
              <a:t>Descent</a:t>
            </a:r>
          </a:p>
          <a:p>
            <a:pPr lvl="1"/>
            <a:r>
              <a:rPr lang="en-US" altLang="zh-CN" dirty="0"/>
              <a:t>Stochastic</a:t>
            </a:r>
            <a:r>
              <a:rPr lang="zh-CN" altLang="en-US" dirty="0"/>
              <a:t> </a:t>
            </a:r>
            <a:r>
              <a:rPr lang="en-US" altLang="zh-CN" dirty="0"/>
              <a:t>Gradient</a:t>
            </a:r>
            <a:r>
              <a:rPr lang="zh-CN" altLang="en-US" dirty="0"/>
              <a:t> </a:t>
            </a:r>
            <a:r>
              <a:rPr lang="en-US" altLang="zh-CN" dirty="0"/>
              <a:t>Descent</a:t>
            </a:r>
          </a:p>
          <a:p>
            <a:pPr lvl="1"/>
            <a:r>
              <a:rPr lang="en-US" altLang="zh-CN" dirty="0"/>
              <a:t>Convergence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</a:p>
          <a:p>
            <a:pPr lvl="1"/>
            <a:r>
              <a:rPr lang="en-US" altLang="zh-CN" dirty="0"/>
              <a:t>Gradient</a:t>
            </a:r>
            <a:r>
              <a:rPr lang="zh-CN" altLang="en-US" dirty="0"/>
              <a:t> </a:t>
            </a:r>
            <a:r>
              <a:rPr lang="en-US" altLang="zh-CN" dirty="0"/>
              <a:t>boosting</a:t>
            </a:r>
            <a:r>
              <a:rPr lang="zh-CN" altLang="en-US" dirty="0"/>
              <a:t> </a:t>
            </a:r>
            <a:r>
              <a:rPr lang="en-US" altLang="zh-CN" dirty="0"/>
              <a:t>as</a:t>
            </a:r>
            <a:r>
              <a:rPr lang="zh-CN" altLang="en-US" dirty="0"/>
              <a:t> </a:t>
            </a:r>
            <a:r>
              <a:rPr lang="en-US" altLang="zh-CN" dirty="0"/>
              <a:t>gradient</a:t>
            </a:r>
            <a:r>
              <a:rPr lang="zh-CN" altLang="en-US" dirty="0"/>
              <a:t> </a:t>
            </a:r>
            <a:r>
              <a:rPr lang="en-US" altLang="zh-CN" dirty="0"/>
              <a:t>descent.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7376F-1389-D1E4-1EE5-8459ADC67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8319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A82E3B-7D23-2C34-750B-141EF09D08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Upcoming</a:t>
            </a:r>
            <a:r>
              <a:rPr lang="zh-CN" altLang="en-US" dirty="0"/>
              <a:t> </a:t>
            </a:r>
            <a:r>
              <a:rPr lang="en-US" altLang="zh-CN" dirty="0"/>
              <a:t>next: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discriminative</a:t>
            </a:r>
            <a:r>
              <a:rPr lang="zh-CN" altLang="en-US" dirty="0"/>
              <a:t> </a:t>
            </a:r>
            <a:r>
              <a:rPr lang="en-US" altLang="zh-CN" dirty="0"/>
              <a:t>modeling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6E55CE-79B7-48B6-91F0-3EB625E19A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Thursday:</a:t>
            </a:r>
            <a:r>
              <a:rPr lang="zh-CN" altLang="en-US" dirty="0"/>
              <a:t> </a:t>
            </a:r>
            <a:r>
              <a:rPr lang="en-US" altLang="zh-CN" dirty="0"/>
              <a:t>Feedforward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networks</a:t>
            </a:r>
          </a:p>
          <a:p>
            <a:endParaRPr lang="en-US" dirty="0"/>
          </a:p>
          <a:p>
            <a:endParaRPr lang="en-US" dirty="0"/>
          </a:p>
          <a:p>
            <a:r>
              <a:rPr lang="en-US" altLang="zh-CN" dirty="0"/>
              <a:t>Next</a:t>
            </a:r>
            <a:r>
              <a:rPr lang="zh-CN" altLang="en-US" dirty="0"/>
              <a:t> </a:t>
            </a:r>
            <a:r>
              <a:rPr lang="en-US" altLang="zh-CN" dirty="0"/>
              <a:t>Tuesday:</a:t>
            </a:r>
            <a:r>
              <a:rPr lang="zh-CN" altLang="en-US" dirty="0"/>
              <a:t> </a:t>
            </a:r>
            <a:r>
              <a:rPr lang="en-US" altLang="zh-CN" dirty="0"/>
              <a:t>Convolutional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D5E976-5718-8B8F-03C6-5902E5DA2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9234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4564A-F5F8-2068-9B89-9F1DDB7AB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lecture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1CFF98-5F13-A980-C1F4-BB377E002E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Risk</a:t>
            </a:r>
            <a:r>
              <a:rPr lang="zh-CN" altLang="en-US" dirty="0"/>
              <a:t> </a:t>
            </a:r>
            <a:r>
              <a:rPr lang="en-US" altLang="zh-CN" dirty="0"/>
              <a:t>bound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general</a:t>
            </a:r>
            <a:r>
              <a:rPr lang="zh-CN" altLang="en-US" dirty="0"/>
              <a:t> </a:t>
            </a:r>
            <a:r>
              <a:rPr lang="en-US" altLang="zh-CN" dirty="0"/>
              <a:t>bounded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functions</a:t>
            </a:r>
          </a:p>
          <a:p>
            <a:endParaRPr lang="en-US" dirty="0"/>
          </a:p>
          <a:p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selection</a:t>
            </a:r>
            <a:endParaRPr lang="en-US" dirty="0"/>
          </a:p>
          <a:p>
            <a:endParaRPr lang="en-US" dirty="0"/>
          </a:p>
          <a:p>
            <a:r>
              <a:rPr lang="en-US" altLang="zh-CN" dirty="0"/>
              <a:t>Optimization</a:t>
            </a:r>
            <a:r>
              <a:rPr lang="zh-CN" altLang="en-US" dirty="0"/>
              <a:t> </a:t>
            </a:r>
            <a:r>
              <a:rPr lang="en-US" altLang="zh-CN" dirty="0"/>
              <a:t>methods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machine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7376F-1389-D1E4-1EE5-8459ADC67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487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6CE66-F414-703D-4CC2-B960C8015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Recap:</a:t>
            </a:r>
            <a:r>
              <a:rPr lang="zh-CN" altLang="en-US" dirty="0"/>
              <a:t>  </a:t>
            </a:r>
            <a:r>
              <a:rPr lang="en-US" altLang="zh-CN" dirty="0"/>
              <a:t>Theorem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(fixed</a:t>
            </a:r>
            <a:r>
              <a:rPr lang="zh-CN" altLang="en-US" dirty="0"/>
              <a:t> </a:t>
            </a:r>
            <a:r>
              <a:rPr lang="en-US" altLang="zh-CN" dirty="0"/>
              <a:t>design)</a:t>
            </a:r>
            <a:r>
              <a:rPr lang="zh-CN" altLang="en-US" dirty="0"/>
              <a:t> </a:t>
            </a:r>
            <a:r>
              <a:rPr lang="en-US" altLang="zh-CN" dirty="0"/>
              <a:t>linear</a:t>
            </a:r>
            <a:r>
              <a:rPr lang="zh-CN" altLang="en-US" dirty="0"/>
              <a:t> </a:t>
            </a:r>
            <a:r>
              <a:rPr lang="en-US" altLang="zh-CN" dirty="0"/>
              <a:t>regression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E5864-3EA6-CC81-8A72-BD1ABD061C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3938214"/>
            <a:ext cx="7886700" cy="2554659"/>
          </a:xfrm>
        </p:spPr>
        <p:txBody>
          <a:bodyPr>
            <a:normAutofit/>
          </a:bodyPr>
          <a:lstStyle/>
          <a:p>
            <a:r>
              <a:rPr lang="en-US" altLang="zh-CN" dirty="0"/>
              <a:t>Observations:</a:t>
            </a:r>
          </a:p>
          <a:p>
            <a:pPr lvl="1"/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assumptions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matrix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bound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exactly</a:t>
            </a:r>
            <a:r>
              <a:rPr lang="zh-CN" altLang="en-US" dirty="0"/>
              <a:t> </a:t>
            </a:r>
            <a:r>
              <a:rPr lang="en-US" altLang="zh-CN" dirty="0"/>
              <a:t>tight:</a:t>
            </a:r>
          </a:p>
          <a:p>
            <a:pPr lvl="2"/>
            <a:r>
              <a:rPr lang="en-US" altLang="zh-CN" dirty="0"/>
              <a:t>Recall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endParaRPr lang="en-US" altLang="zh-CN" dirty="0"/>
          </a:p>
          <a:p>
            <a:pPr lvl="2"/>
            <a:endParaRPr lang="en-US" altLang="zh-CN" dirty="0"/>
          </a:p>
          <a:p>
            <a:pPr lvl="2"/>
            <a:r>
              <a:rPr lang="en-US" altLang="zh-CN" dirty="0"/>
              <a:t>When</a:t>
            </a:r>
            <a:r>
              <a:rPr lang="zh-CN" altLang="en-US" dirty="0"/>
              <a:t> </a:t>
            </a:r>
            <a:r>
              <a:rPr lang="en-US" altLang="zh-CN" dirty="0"/>
              <a:t>X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I,</a:t>
            </a:r>
            <a:r>
              <a:rPr lang="zh-CN" altLang="en-US" dirty="0"/>
              <a:t> </a:t>
            </a:r>
            <a:endParaRPr lang="en-US" altLang="zh-C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97D09D6-FED9-D5BD-9043-75249BAC9930}"/>
              </a:ext>
            </a:extLst>
          </p:cNvPr>
          <p:cNvSpPr/>
          <p:nvPr/>
        </p:nvSpPr>
        <p:spPr>
          <a:xfrm>
            <a:off x="1151906" y="1911927"/>
            <a:ext cx="6840187" cy="18050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>
                <a:solidFill>
                  <a:schemeClr val="tx1"/>
                </a:solidFill>
              </a:rPr>
              <a:t>Theorem:  </a:t>
            </a:r>
            <a:r>
              <a:rPr lang="en-US" sz="2000" dirty="0">
                <a:solidFill>
                  <a:schemeClr val="tx1"/>
                </a:solidFill>
              </a:rPr>
              <a:t>Assume (A1) and (A2), the ordinary least square estimator for linear regression satisfies: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D02C70E-75B6-3823-A468-66F2BB853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6173" y="2639950"/>
            <a:ext cx="3271652" cy="72703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4DA3C1C-3D75-C31D-F85D-E321AFCC62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768" y="5687774"/>
            <a:ext cx="2913975" cy="6934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2172C82-2016-C0EA-42B0-57D3E4192E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3123" y="5169309"/>
            <a:ext cx="4051164" cy="335732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7CD80424-E416-F743-D4FE-A16E7A5F45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3927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B1575-0465-162E-5727-FC11E67420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639" y="365126"/>
            <a:ext cx="8324603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The result relies on strong assumption</a:t>
            </a:r>
            <a:r>
              <a:rPr lang="en-US" altLang="zh-CN" dirty="0"/>
              <a:t>s</a:t>
            </a:r>
            <a:r>
              <a:rPr lang="en-US" dirty="0"/>
              <a:t> on how the data is generated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BB00B-24BD-C751-340F-6CB7ED0050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e.g., it does NOT apply to the case for fitting a polynomial to a noisy sine function we gave earlier!</a:t>
            </a:r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b="1" dirty="0"/>
              <a:t>statistical learning problem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Assumption B1: </a:t>
            </a:r>
            <a:r>
              <a:rPr lang="en-US" dirty="0" err="1"/>
              <a:t>iid</a:t>
            </a:r>
            <a:r>
              <a:rPr lang="en-US" dirty="0"/>
              <a:t> samples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Assumption B2: Bounded loss function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Assumption B3: Finite hypothesis class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D6D933-9200-C926-40A7-CA63661DA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6322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738DC-5B12-B6D5-5F94-A00026E16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689440" cy="1325563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goal</a:t>
            </a:r>
            <a:r>
              <a:rPr lang="zh-CN" altLang="en-US" dirty="0"/>
              <a:t> </a:t>
            </a:r>
            <a:r>
              <a:rPr lang="en-US" altLang="zh-CN" dirty="0"/>
              <a:t>again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bound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b="1" dirty="0"/>
              <a:t>excess</a:t>
            </a:r>
            <a:r>
              <a:rPr lang="zh-CN" altLang="en-US" b="1" dirty="0"/>
              <a:t> </a:t>
            </a:r>
            <a:r>
              <a:rPr lang="en-US" altLang="zh-CN" b="1" dirty="0"/>
              <a:t>risk</a:t>
            </a:r>
            <a:r>
              <a:rPr lang="zh-CN" altLang="en-US" b="1" dirty="0"/>
              <a:t> </a:t>
            </a:r>
            <a:r>
              <a:rPr lang="en-US" altLang="zh-CN" b="1" dirty="0"/>
              <a:t>.</a:t>
            </a:r>
            <a:r>
              <a:rPr lang="zh-CN" altLang="en-US" b="1" dirty="0"/>
              <a:t> </a:t>
            </a:r>
            <a:r>
              <a:rPr lang="en-US" altLang="zh-CN" dirty="0"/>
              <a:t>This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want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probability</a:t>
            </a:r>
            <a:r>
              <a:rPr lang="zh-CN" altLang="en-US" dirty="0"/>
              <a:t> </a:t>
            </a:r>
            <a:r>
              <a:rPr lang="en-US" altLang="zh-CN" dirty="0"/>
              <a:t>bound.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5CAD3D-818C-08CA-65BE-407795B19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928864"/>
            <a:ext cx="7886700" cy="4351338"/>
          </a:xfrm>
        </p:spPr>
        <p:txBody>
          <a:bodyPr>
            <a:normAutofit lnSpcReduction="10000"/>
          </a:bodyPr>
          <a:lstStyle/>
          <a:p>
            <a:r>
              <a:rPr lang="en-US" altLang="zh-CN" dirty="0"/>
              <a:t>With</a:t>
            </a:r>
            <a:r>
              <a:rPr lang="zh-CN" altLang="en-US" dirty="0"/>
              <a:t> </a:t>
            </a:r>
            <a:r>
              <a:rPr lang="en-US" altLang="zh-CN" dirty="0"/>
              <a:t>probability</a:t>
            </a:r>
            <a:r>
              <a:rPr lang="zh-CN" altLang="en-US" dirty="0"/>
              <a:t> </a:t>
            </a:r>
            <a:r>
              <a:rPr lang="en-US" altLang="zh-CN" dirty="0"/>
              <a:t>at</a:t>
            </a:r>
            <a:r>
              <a:rPr lang="zh-CN" altLang="en-US" dirty="0"/>
              <a:t> </a:t>
            </a:r>
            <a:r>
              <a:rPr lang="en-US" altLang="zh-CN" dirty="0"/>
              <a:t>least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Parameterize	as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function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</a:p>
          <a:p>
            <a:pPr lvl="1"/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points</a:t>
            </a:r>
          </a:p>
          <a:p>
            <a:pPr lvl="1"/>
            <a:r>
              <a:rPr lang="en-US" altLang="zh-CN" dirty="0"/>
              <a:t>Size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hypothesis</a:t>
            </a:r>
            <a:r>
              <a:rPr lang="zh-CN" altLang="en-US" dirty="0"/>
              <a:t> </a:t>
            </a:r>
            <a:r>
              <a:rPr lang="en-US" altLang="zh-CN" dirty="0"/>
              <a:t>class</a:t>
            </a:r>
          </a:p>
          <a:p>
            <a:pPr lvl="1"/>
            <a:r>
              <a:rPr lang="en-US" altLang="zh-CN" dirty="0"/>
              <a:t>Boundedness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loss</a:t>
            </a:r>
          </a:p>
          <a:p>
            <a:pPr lvl="1"/>
            <a:r>
              <a:rPr lang="en-US" altLang="zh-CN" dirty="0"/>
              <a:t>Failure</a:t>
            </a:r>
            <a:r>
              <a:rPr lang="zh-CN" altLang="en-US" dirty="0"/>
              <a:t> </a:t>
            </a:r>
            <a:r>
              <a:rPr lang="en-US" altLang="zh-CN" dirty="0"/>
              <a:t>probability</a:t>
            </a:r>
            <a:r>
              <a:rPr lang="zh-CN" altLang="en-US" dirty="0"/>
              <a:t>  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6BA025-493B-B0C4-3F9F-1CED9E1E3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7444" y="2614312"/>
            <a:ext cx="2942918" cy="4743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12B469-4DE5-4940-36BB-DB2F30D85F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017508"/>
            <a:ext cx="762820" cy="27100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4BB2C42-EB17-900F-C8CE-06CF3F745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58857" y="4379615"/>
            <a:ext cx="165100" cy="20320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1EECB1-CD69-AAEA-BAC7-1C1959E9B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839EB1-0A33-6340-B17A-71018A7A8B4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5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721</TotalTime>
  <Words>2489</Words>
  <Application>Microsoft Macintosh PowerPoint</Application>
  <PresentationFormat>On-screen Show (4:3)</PresentationFormat>
  <Paragraphs>502</Paragraphs>
  <Slides>56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3" baseType="lpstr">
      <vt:lpstr>Arial</vt:lpstr>
      <vt:lpstr>Calibri</vt:lpstr>
      <vt:lpstr>Calibri Light</vt:lpstr>
      <vt:lpstr>Monaco</vt:lpstr>
      <vt:lpstr>Roboto</vt:lpstr>
      <vt:lpstr>Times New Roman</vt:lpstr>
      <vt:lpstr>Office Theme</vt:lpstr>
      <vt:lpstr>Lecture 4 Optimization for Machine Learning</vt:lpstr>
      <vt:lpstr>Recap:  Supervised learning</vt:lpstr>
      <vt:lpstr>Recap: Unsupervised learning</vt:lpstr>
      <vt:lpstr>Recap: Risk, Empirical Risk</vt:lpstr>
      <vt:lpstr>Recap:  “One algorithm that rules them all” --- Empirical Risk Minimization</vt:lpstr>
      <vt:lpstr>This lecture</vt:lpstr>
      <vt:lpstr>Recap:  Theorem for (fixed design) linear regression</vt:lpstr>
      <vt:lpstr>The result relies on strong assumptions on how the data is generated</vt:lpstr>
      <vt:lpstr>The goal again is to bound the excess risk . This time we want a high probability bound.</vt:lpstr>
      <vt:lpstr>Introducing two powerful “hammers”:  Hammer 1. Hoeffding’s inequality</vt:lpstr>
      <vt:lpstr>Introducing two powerful “hammers”:   Hammer 2. Union bound</vt:lpstr>
      <vt:lpstr>Now let’s apply these two hammers to solve statistical learning</vt:lpstr>
      <vt:lpstr>Now let’s apply these two hammers to solve statistical learning</vt:lpstr>
      <vt:lpstr>Quiz 2: Application to decision tree classifier</vt:lpstr>
      <vt:lpstr>Quiz 3: Application to generic classification (no restriction on the hypothesis class)</vt:lpstr>
      <vt:lpstr>Computation-approximation tradeoff in the choice of hypothesis class</vt:lpstr>
      <vt:lpstr>PowerPoint Presentation</vt:lpstr>
      <vt:lpstr>Checkpoint:  Theory of learning</vt:lpstr>
      <vt:lpstr>This lecture</vt:lpstr>
      <vt:lpstr>Typical problems in model selection</vt:lpstr>
      <vt:lpstr>Model selection is challenging because we do not observe the actual risk!</vt:lpstr>
      <vt:lpstr>Empirically measuring the Risk by splitting the data into:  Training, Test, and Validation Sets</vt:lpstr>
      <vt:lpstr>Cross-validation</vt:lpstr>
      <vt:lpstr>Other approaches for model selection</vt:lpstr>
      <vt:lpstr>Effective degree of freedom for Regularized Linear Regression</vt:lpstr>
      <vt:lpstr>Checkpoint:  model selection</vt:lpstr>
      <vt:lpstr>Remainder of this lecture</vt:lpstr>
      <vt:lpstr>How do we solve ERM?</vt:lpstr>
      <vt:lpstr>Recap: Linear classifiers</vt:lpstr>
      <vt:lpstr>Recap: Geometric view: Linear classifier are “half-spaces”!</vt:lpstr>
      <vt:lpstr>In the case when the training data is linearly separable, there is a polynomial time algorithm.</vt:lpstr>
      <vt:lpstr>Best linear separator in general (linearly non-separable cases) is NP-hard.</vt:lpstr>
      <vt:lpstr>Just “relax”: relaxing a hard problem into an easier one</vt:lpstr>
      <vt:lpstr>Why are “surrogate losses” easier to minimize?</vt:lpstr>
      <vt:lpstr>Convex vs Nonconvex optimization</vt:lpstr>
      <vt:lpstr>How do we optimize a continuously differentiable function in general?</vt:lpstr>
      <vt:lpstr>Gradient Descent Demo</vt:lpstr>
      <vt:lpstr>Gradient of logistic loss for learning a linear classifier</vt:lpstr>
      <vt:lpstr>Gradient of logistic loss for learning a linear classifier</vt:lpstr>
      <vt:lpstr>Stochastic Gradient Descent (Robbins-Monro 1951)</vt:lpstr>
      <vt:lpstr>One natural stochastic gradient to consider in machine learning</vt:lpstr>
      <vt:lpstr>Illustration of GD vs SGD</vt:lpstr>
      <vt:lpstr>Intuition of the SGD algorithm on the “Spam Filter” example</vt:lpstr>
      <vt:lpstr>Intuition of the SGD algorithm on the “Spam Filter” example</vt:lpstr>
      <vt:lpstr>Interpretation of Gradient Descent</vt:lpstr>
      <vt:lpstr>Convergence analysis of GD for smooth &amp; non-convex objective</vt:lpstr>
      <vt:lpstr>Convergence analysis of GD for smooth &amp; non-convex objective</vt:lpstr>
      <vt:lpstr>Convergence analysis of SGD for smooth &amp; non-convex objective</vt:lpstr>
      <vt:lpstr>What happens if we assume the objective function is convex?</vt:lpstr>
      <vt:lpstr>How to choose the step sizes / learning rates in practice?</vt:lpstr>
      <vt:lpstr>The power of SGD</vt:lpstr>
      <vt:lpstr>Gradient Boosting</vt:lpstr>
      <vt:lpstr>Gradient Boosting</vt:lpstr>
      <vt:lpstr>Gradient Boosting as a “Projected” SGD algorithm</vt:lpstr>
      <vt:lpstr>Summary</vt:lpstr>
      <vt:lpstr>Upcoming next: More discriminative modeling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4 Optimization for Machine Learning</dc:title>
  <dc:creator>Yuxiang Wang</dc:creator>
  <cp:lastModifiedBy>Yuxiang Wang</cp:lastModifiedBy>
  <cp:revision>8</cp:revision>
  <dcterms:created xsi:type="dcterms:W3CDTF">2022-10-04T04:24:43Z</dcterms:created>
  <dcterms:modified xsi:type="dcterms:W3CDTF">2022-10-04T16:28:51Z</dcterms:modified>
</cp:coreProperties>
</file>

<file path=docProps/thumbnail.jpeg>
</file>